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1" r:id="rId2"/>
    <p:sldId id="381" r:id="rId3"/>
    <p:sldId id="266" r:id="rId4"/>
    <p:sldId id="342" r:id="rId5"/>
    <p:sldId id="358" r:id="rId6"/>
    <p:sldId id="357" r:id="rId7"/>
    <p:sldId id="359" r:id="rId8"/>
    <p:sldId id="360" r:id="rId9"/>
    <p:sldId id="367" r:id="rId10"/>
    <p:sldId id="361" r:id="rId11"/>
    <p:sldId id="366" r:id="rId12"/>
    <p:sldId id="365" r:id="rId13"/>
    <p:sldId id="364" r:id="rId14"/>
    <p:sldId id="363" r:id="rId15"/>
    <p:sldId id="362" r:id="rId16"/>
    <p:sldId id="372" r:id="rId17"/>
    <p:sldId id="371" r:id="rId18"/>
    <p:sldId id="370" r:id="rId19"/>
    <p:sldId id="369" r:id="rId20"/>
    <p:sldId id="368" r:id="rId21"/>
    <p:sldId id="376" r:id="rId22"/>
    <p:sldId id="375" r:id="rId23"/>
    <p:sldId id="374" r:id="rId24"/>
    <p:sldId id="380" r:id="rId25"/>
    <p:sldId id="373" r:id="rId26"/>
    <p:sldId id="378" r:id="rId27"/>
    <p:sldId id="34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7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31731A-3AFA-43E2-9102-A3B53A5D3B69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37347-4C8F-42FF-86E6-BA5A661329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705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81B415-A4D1-43AE-A836-A59DD23054F9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401165-3638-4A32-8790-43F4279744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932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EB8378-AE16-4C57-9C55-5D698BFCF4BD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DFB7A6-36BC-47DE-A7EE-03ECEF9143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787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CF704F-320E-40F2-B60C-7D92A07A34DF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009812-A51C-41D6-8034-26C5E10668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85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B33BC9-7184-4022-9C73-4B82D7DA75A0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234DA-6E28-4BC7-9161-29F8BFDBF5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678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773361-4D8B-4BA6-BEC9-C7BE27B749F4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3A6FF5-871C-4E38-B691-3EF6612BCB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741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C1966A-9E61-453D-978F-7731A1921F39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7ACF6-CA5B-4582-BFA1-75BE3F26EA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99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E9D69F-71BD-48CE-B624-6553E033ED93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D13803-5015-491A-90EF-2EBFC91CB6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33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048DA-42AE-45D8-A229-B5F89C2AAAC5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1593A-EC57-4006-9942-3FD2ACFD0F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763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0A94E6-D9D1-4764-A89B-4A7EA8D64E51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4D147B-2EE7-4F17-8875-C2C224984C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573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4845AB-A7FA-47A4-9EE6-E463CE8429F1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26D3B4-E356-4541-8032-0611896BED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53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0C4434-BCBD-4389-8588-A961801537B5}" type="datetimeFigureOut">
              <a:rPr lang="ru-RU" smtClean="0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DB8595-CCED-4FCF-B133-95D6B4BE86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43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E2395B-C931-459E-AC46-5E75E4130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92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626AD9-6945-4985-8657-F540B34DB52B}"/>
              </a:ext>
            </a:extLst>
          </p:cNvPr>
          <p:cNvSpPr/>
          <p:nvPr/>
        </p:nvSpPr>
        <p:spPr>
          <a:xfrm>
            <a:off x="1812132" y="3375423"/>
            <a:ext cx="2917031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2051" name="Рисунок 2">
            <a:extLst>
              <a:ext uri="{FF2B5EF4-FFF2-40B4-BE49-F238E27FC236}">
                <a16:creationId xmlns:a16="http://schemas.microsoft.com/office/drawing/2014/main" id="{5DF7B4C3-79D4-44B1-A6EC-35018021B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58579" y="1293019"/>
            <a:ext cx="5541169" cy="108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8B8E15-A79D-4BA3-8BFB-CDC1EFA6E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92" y="663797"/>
            <a:ext cx="7234120" cy="12912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E03C0B-FCE4-4439-8610-1E28EF427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77" y="2284244"/>
            <a:ext cx="7388992" cy="27123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4E600A-FAF4-4A29-8046-D1BADA889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329" y="956887"/>
            <a:ext cx="6487668" cy="656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638F24-F84F-4D39-A01B-AF79732F6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11266" name="Рисунок 3">
            <a:extLst>
              <a:ext uri="{FF2B5EF4-FFF2-40B4-BE49-F238E27FC236}">
                <a16:creationId xmlns:a16="http://schemas.microsoft.com/office/drawing/2014/main" id="{E81ED750-4295-41A9-81FA-BBD9E85D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2" y="785407"/>
            <a:ext cx="8868931" cy="599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>
            <a:extLst>
              <a:ext uri="{FF2B5EF4-FFF2-40B4-BE49-F238E27FC236}">
                <a16:creationId xmlns:a16="http://schemas.microsoft.com/office/drawing/2014/main" id="{188260E0-C972-4A3C-8BF8-63002B975840}"/>
              </a:ext>
            </a:extLst>
          </p:cNvPr>
          <p:cNvSpPr txBox="1">
            <a:spLocks noChangeArrowheads="1"/>
          </p:cNvSpPr>
          <p:nvPr/>
        </p:nvSpPr>
        <p:spPr bwMode="auto">
          <a:xfrm rot="320881">
            <a:off x="1355828" y="1166842"/>
            <a:ext cx="3155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2060"/>
                </a:solidFill>
              </a:rPr>
              <a:t>Содержание целевого раздела: 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Целевой раздел включает в себя: пояснительную записку, цели и задачи программы, принципы и подходы к её формированию, характеристики особенностей развития детей, а также планируемые результаты освоения программы. Результаты освоения образовательной программы представлены в виде целевых ориентиров дошкольного образования, которые</a:t>
            </a:r>
          </a:p>
        </p:txBody>
      </p:sp>
      <p:sp>
        <p:nvSpPr>
          <p:cNvPr id="11268" name="TextBox 6">
            <a:extLst>
              <a:ext uri="{FF2B5EF4-FFF2-40B4-BE49-F238E27FC236}">
                <a16:creationId xmlns:a16="http://schemas.microsoft.com/office/drawing/2014/main" id="{15507D7E-FA7D-4BEF-9D2C-699C6B8CA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722" y="986730"/>
            <a:ext cx="23241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представляют собой социально-нормативные возрастные характеристики возможных достижений ребёнка на этапе завершения уровня дошкольного образования. </a:t>
            </a:r>
          </a:p>
          <a:p>
            <a:pPr eaLnBrk="1" hangingPunct="1"/>
            <a:endParaRPr lang="ru-RU" altLang="ru-RU" dirty="0"/>
          </a:p>
        </p:txBody>
      </p:sp>
      <p:pic>
        <p:nvPicPr>
          <p:cNvPr id="11269" name="Рисунок 7">
            <a:extLst>
              <a:ext uri="{FF2B5EF4-FFF2-40B4-BE49-F238E27FC236}">
                <a16:creationId xmlns:a16="http://schemas.microsoft.com/office/drawing/2014/main" id="{430CA00B-5C4A-469F-AC49-C420DCE6B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3058">
            <a:off x="5008633" y="3507922"/>
            <a:ext cx="2926556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2DF85C-80B6-4F1B-9197-72C2BD039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12290" name="Рисунок 3">
            <a:extLst>
              <a:ext uri="{FF2B5EF4-FFF2-40B4-BE49-F238E27FC236}">
                <a16:creationId xmlns:a16="http://schemas.microsoft.com/office/drawing/2014/main" id="{EC6389D2-47DF-47A6-A587-71F7F1D5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6" y="672576"/>
            <a:ext cx="8979988" cy="606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4">
            <a:extLst>
              <a:ext uri="{FF2B5EF4-FFF2-40B4-BE49-F238E27FC236}">
                <a16:creationId xmlns:a16="http://schemas.microsoft.com/office/drawing/2014/main" id="{F3D0DCE0-7B03-408B-8576-C2241E80545A}"/>
              </a:ext>
            </a:extLst>
          </p:cNvPr>
          <p:cNvSpPr txBox="1">
            <a:spLocks noChangeArrowheads="1"/>
          </p:cNvSpPr>
          <p:nvPr/>
        </p:nvSpPr>
        <p:spPr bwMode="auto">
          <a:xfrm rot="172266">
            <a:off x="1223062" y="958967"/>
            <a:ext cx="3298109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2060"/>
                </a:solidFill>
              </a:rPr>
              <a:t>Содержательный раздел:</a:t>
            </a:r>
          </a:p>
          <a:p>
            <a:pPr algn="ctr" eaLnBrk="1" hangingPunct="1"/>
            <a:endParaRPr lang="ru-RU" altLang="ru-RU" b="1" dirty="0">
              <a:solidFill>
                <a:srgbClr val="002060"/>
              </a:solidFill>
            </a:endParaRPr>
          </a:p>
          <a:p>
            <a:pPr eaLnBrk="1" hangingPunct="1"/>
            <a:r>
              <a:rPr lang="ru-RU" altLang="ru-RU" sz="1200" dirty="0"/>
              <a:t> </a:t>
            </a:r>
            <a:r>
              <a:rPr lang="ru-RU" altLang="ru-RU" dirty="0">
                <a:solidFill>
                  <a:srgbClr val="002060"/>
                </a:solidFill>
              </a:rPr>
              <a:t>Содержательный раздел представляет общее содержание Программы, обеспечивающее полноценное развитие личности детей. В него входит: 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- описание образовательной деятельности в соответствии с направлениями развития ребенка, представленными в пяти образовательных областях;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 - описание вариативных форм, способов, методов и средств реализации программы;</a:t>
            </a:r>
          </a:p>
        </p:txBody>
      </p:sp>
      <p:sp>
        <p:nvSpPr>
          <p:cNvPr id="12292" name="TextBox 5">
            <a:extLst>
              <a:ext uri="{FF2B5EF4-FFF2-40B4-BE49-F238E27FC236}">
                <a16:creationId xmlns:a16="http://schemas.microsoft.com/office/drawing/2014/main" id="{0A1FE67F-B866-4C82-BCE6-6FCBB010E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442" y="1374465"/>
            <a:ext cx="302763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- описание образовательной деятельности по профессиональной коррекции нарушений развития детей; 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- особенности взаимодействия педагогического коллектива с семьями воспитанников;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 - взаимодействие с социальными институтами детства;</a:t>
            </a:r>
          </a:p>
          <a:p>
            <a:pPr eaLnBrk="1" hangingPunct="1"/>
            <a:r>
              <a:rPr lang="ru-RU" altLang="ru-RU" dirty="0">
                <a:solidFill>
                  <a:srgbClr val="002060"/>
                </a:solidFill>
              </a:rPr>
              <a:t> - вариативная часть программы.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3CEEB-4CAB-4276-B4EC-B67BD0789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13314" name="Рисунок 3">
            <a:extLst>
              <a:ext uri="{FF2B5EF4-FFF2-40B4-BE49-F238E27FC236}">
                <a16:creationId xmlns:a16="http://schemas.microsoft.com/office/drawing/2014/main" id="{31E26BD4-5C5E-48CF-B5FD-A3A60FA5D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6" y="665019"/>
            <a:ext cx="8931335" cy="603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2">
            <a:extLst>
              <a:ext uri="{FF2B5EF4-FFF2-40B4-BE49-F238E27FC236}">
                <a16:creationId xmlns:a16="http://schemas.microsoft.com/office/drawing/2014/main" id="{A5D93609-7EC9-4FC1-9771-5A84AC14D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96" y="821795"/>
            <a:ext cx="5228034" cy="89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5">
            <a:extLst>
              <a:ext uri="{FF2B5EF4-FFF2-40B4-BE49-F238E27FC236}">
                <a16:creationId xmlns:a16="http://schemas.microsoft.com/office/drawing/2014/main" id="{F82A83F2-043A-4AC7-9755-5C81DCBD1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25">
            <a:off x="1294965" y="1543778"/>
            <a:ext cx="6297450" cy="430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6B077E-5DAB-4E37-BFAA-9A4161E86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14338" name="Рисунок 3">
            <a:extLst>
              <a:ext uri="{FF2B5EF4-FFF2-40B4-BE49-F238E27FC236}">
                <a16:creationId xmlns:a16="http://schemas.microsoft.com/office/drawing/2014/main" id="{D6BBD3E2-3961-4785-9D01-CF78EFDA8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0" y="710361"/>
            <a:ext cx="9000760" cy="608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CB8159-9137-461E-9A1C-B6D9A1FA8776}"/>
              </a:ext>
            </a:extLst>
          </p:cNvPr>
          <p:cNvSpPr txBox="1"/>
          <p:nvPr/>
        </p:nvSpPr>
        <p:spPr>
          <a:xfrm>
            <a:off x="4757647" y="1443841"/>
            <a:ext cx="28993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области, обеспечивающие разностороннее развитие детей по ФГОС ДО: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Физическое развитие 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 эстетическое развитие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Познавательное развитие 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Социально- коммуникативное развитие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E939FD-4FC9-4CC2-93CE-B85F1EB6D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268" y="1299808"/>
            <a:ext cx="3226386" cy="447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E835F9-C47B-4434-9291-750CC7E4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15362" name="Рисунок 3">
            <a:extLst>
              <a:ext uri="{FF2B5EF4-FFF2-40B4-BE49-F238E27FC236}">
                <a16:creationId xmlns:a16="http://schemas.microsoft.com/office/drawing/2014/main" id="{B98ECF50-C6B7-480B-B66D-7668CF9D0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8" y="771786"/>
            <a:ext cx="8913404" cy="602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843603-BB5F-4FB6-A7F0-3C15CADFA89B}"/>
              </a:ext>
            </a:extLst>
          </p:cNvPr>
          <p:cNvSpPr txBox="1">
            <a:spLocks/>
          </p:cNvSpPr>
          <p:nvPr/>
        </p:nvSpPr>
        <p:spPr>
          <a:xfrm rot="314338">
            <a:off x="1737771" y="1072750"/>
            <a:ext cx="3950494" cy="970359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ru-RU" sz="3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>
              <a:defRPr/>
            </a:pPr>
            <a:r>
              <a:rPr lang="ru-RU" sz="3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«ФИЗИЧЕСКОЕ РАЗВИТИЕ»:</a:t>
            </a:r>
            <a:br>
              <a:rPr lang="ru-RU" sz="3300" kern="0" dirty="0"/>
            </a:br>
            <a:br>
              <a:rPr lang="ru-RU" sz="3300" kern="0" dirty="0"/>
            </a:br>
            <a:endParaRPr lang="ru-RU" sz="3300" kern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C36E38-7E16-42BC-86BF-C27718E2843F}"/>
              </a:ext>
            </a:extLst>
          </p:cNvPr>
          <p:cNvSpPr txBox="1"/>
          <p:nvPr/>
        </p:nvSpPr>
        <p:spPr>
          <a:xfrm rot="308703">
            <a:off x="1203378" y="1605375"/>
            <a:ext cx="6737244" cy="4167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740" indent="-205740" algn="just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defRPr/>
            </a:pPr>
            <a:r>
              <a: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цель:</a:t>
            </a:r>
            <a:endParaRPr lang="ru-RU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" indent="-205740" algn="just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defRPr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здорового, жизнерадостного, жизнестойкого, физически совершенного, гармонически и творчески развитого ребёнка</a:t>
            </a:r>
          </a:p>
          <a:p>
            <a:pPr marL="205740" indent="-205740" algn="just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defRPr/>
            </a:pPr>
            <a:r>
              <a: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физического развития: </a:t>
            </a:r>
            <a:endParaRPr lang="ru-RU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" indent="-205740" algn="just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defRPr/>
            </a:pPr>
            <a:r>
              <a:rPr lang="ru-RU" sz="13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Оздоровительные:</a:t>
            </a:r>
            <a:endParaRPr lang="ru-RU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" indent="-205740" algn="just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FE8637"/>
              </a:buClr>
              <a:buSzPct val="70000"/>
              <a:defRPr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формирование правильной осанки; развитие гармоничного телосложения; развитие мышц лица, туловища, ног, рук, плечевого пояса, кистей, пальцев, шеи, глаз, внутренних органов </a:t>
            </a:r>
          </a:p>
          <a:p>
            <a:pPr marL="205740" indent="-205740" algn="just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defRPr/>
            </a:pPr>
            <a:r>
              <a:rPr lang="ru-RU" sz="13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endParaRPr lang="ru-RU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" indent="-205740" algn="just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FE8637"/>
              </a:buClr>
              <a:buSzPct val="70000"/>
              <a:defRPr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формирование двигательных умений и навыков; развитие психофизических качеств (быстроты, силы, гибкости, выносливости, глазомера, ловкости); развитие двигательных способностей (функции равновесия, координации движений)  </a:t>
            </a:r>
          </a:p>
          <a:p>
            <a:pPr marL="205740" indent="-205740" algn="just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  <a:defRPr/>
            </a:pPr>
            <a:r>
              <a:rPr lang="ru-RU" sz="13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" indent="-205740" algn="just" eaLnBrk="1" fontAlgn="auto" hangingPunct="1">
              <a:spcBef>
                <a:spcPts val="450"/>
              </a:spcBef>
              <a:spcAft>
                <a:spcPts val="0"/>
              </a:spcAft>
              <a:buClr>
                <a:srgbClr val="FE8637"/>
              </a:buClr>
              <a:buSzPct val="70000"/>
              <a:defRPr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формирование потребности в ежедневных физических упражнениях; воспитание умения рационально использовать физические упражнения в самостоятельной двигательной деятельности; приобретение грации, пластичности, выразительности движений; воспитание самостоятельности, инициативности, самоорганизации, взаимопомощи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082EB3-5F66-4733-8C25-B6860FC6E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7387">
            <a:off x="5562176" y="891341"/>
            <a:ext cx="2107013" cy="1251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F5BDB6-CD69-4B01-A918-B1D0C5953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16386" name="Рисунок 3">
            <a:extLst>
              <a:ext uri="{FF2B5EF4-FFF2-40B4-BE49-F238E27FC236}">
                <a16:creationId xmlns:a16="http://schemas.microsoft.com/office/drawing/2014/main" id="{22BFC46A-0323-4FDF-BFC2-DAB77904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4" y="379602"/>
            <a:ext cx="9025131" cy="609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>
            <a:extLst>
              <a:ext uri="{FF2B5EF4-FFF2-40B4-BE49-F238E27FC236}">
                <a16:creationId xmlns:a16="http://schemas.microsoft.com/office/drawing/2014/main" id="{3D3641B5-F929-4BB4-9BE6-406D3DB3081E}"/>
              </a:ext>
            </a:extLst>
          </p:cNvPr>
          <p:cNvSpPr txBox="1">
            <a:spLocks noChangeArrowheads="1"/>
          </p:cNvSpPr>
          <p:nvPr/>
        </p:nvSpPr>
        <p:spPr bwMode="auto">
          <a:xfrm rot="348607">
            <a:off x="1272127" y="821528"/>
            <a:ext cx="6415078" cy="46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по физическому развитию детей в дошкольном учреждении:</a:t>
            </a:r>
            <a:endParaRPr lang="ru-RU" altLang="ru-RU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опыта в двигательной деятельности, связанной с выполнением упражнений, направленных на развитие физических качеств (координация, гибкость)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опыта в двигательной деятельности, способствующей правильному формированию опорно-двигательной системы организма, развитию равновесия, координации движения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опыта в двигательной активности, способствующей развитию крупной и мелкой моторики обеих рук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опыта в двигательной деятельности, связанной с правильным, не наносящим ущерб организму выполнением основных движений (ходьба, бег, мягкие прыжки, повороты в стороны)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начальных представлений о некоторых видах спорта; овладение подвижными играми с правилами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целенаправленности и саморегуляции в двигательной сфере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ценностей здорового образа жизни; овладение его элементарными нормами и правилами 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(в питании, двигательном режиме, закаливании, при формировании полезных привычек и др.)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FABE91-0A99-4DA3-9FFF-5A7F133CC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17410" name="Рисунок 3">
            <a:extLst>
              <a:ext uri="{FF2B5EF4-FFF2-40B4-BE49-F238E27FC236}">
                <a16:creationId xmlns:a16="http://schemas.microsoft.com/office/drawing/2014/main" id="{1CE0A5DC-46C8-43AD-BC15-692822D8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6" y="564312"/>
            <a:ext cx="8950647" cy="60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62D466C-5398-4D66-804E-466F290FDB04}"/>
              </a:ext>
            </a:extLst>
          </p:cNvPr>
          <p:cNvSpPr txBox="1">
            <a:spLocks/>
          </p:cNvSpPr>
          <p:nvPr/>
        </p:nvSpPr>
        <p:spPr>
          <a:xfrm rot="393367">
            <a:off x="1687390" y="822779"/>
            <a:ext cx="4586288" cy="1026319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ru-RU" sz="1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</a:p>
          <a:p>
            <a:pPr>
              <a:defRPr/>
            </a:pPr>
            <a:r>
              <a:rPr lang="ru-RU" sz="1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«РЕЧЕВОЕ РАЗВИТИЕ»:</a:t>
            </a:r>
            <a:br>
              <a:rPr lang="ru-RU" sz="3300" kern="0" dirty="0"/>
            </a:br>
            <a:endParaRPr lang="ru-RU" sz="3300" kern="0" dirty="0"/>
          </a:p>
        </p:txBody>
      </p:sp>
      <p:sp>
        <p:nvSpPr>
          <p:cNvPr id="17412" name="TextBox 5">
            <a:extLst>
              <a:ext uri="{FF2B5EF4-FFF2-40B4-BE49-F238E27FC236}">
                <a16:creationId xmlns:a16="http://schemas.microsoft.com/office/drawing/2014/main" id="{E9566BA7-B982-455D-9D53-8EC72206CBE5}"/>
              </a:ext>
            </a:extLst>
          </p:cNvPr>
          <p:cNvSpPr txBox="1">
            <a:spLocks noChangeArrowheads="1"/>
          </p:cNvSpPr>
          <p:nvPr/>
        </p:nvSpPr>
        <p:spPr bwMode="auto">
          <a:xfrm rot="326820">
            <a:off x="1266127" y="1357362"/>
            <a:ext cx="6385400" cy="42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цель: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свободного общения с взрослыми и детьми, овладение конструктивными способами и средствами взаимодействия с окружающими.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речевого развития по ФГОС ДО: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речью как средством общения и культуры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активного словаря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связной, грамматически правильной диалогической и монологической речи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речевого творчества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звуковой и интонационной культуры речи, фонематического слуха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книжной культурой, детской литературой, понимание на слух текстов различных жанров детской литературы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звуковой аналитико-синтетической активности как предпосылки обучения грамоте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6511FB-C710-49E3-8B36-8B1DA829C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7103">
            <a:off x="5883602" y="575485"/>
            <a:ext cx="1670237" cy="112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70387D-B672-47F6-B6BB-81BD2877D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18434" name="Рисунок 3">
            <a:extLst>
              <a:ext uri="{FF2B5EF4-FFF2-40B4-BE49-F238E27FC236}">
                <a16:creationId xmlns:a16="http://schemas.microsoft.com/office/drawing/2014/main" id="{B3921C8B-952C-4490-B791-185E17A0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9" y="626196"/>
            <a:ext cx="8830911" cy="596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4">
            <a:extLst>
              <a:ext uri="{FF2B5EF4-FFF2-40B4-BE49-F238E27FC236}">
                <a16:creationId xmlns:a16="http://schemas.microsoft.com/office/drawing/2014/main" id="{589D89B6-79FF-4E43-8A84-6B4AB7F6BBED}"/>
              </a:ext>
            </a:extLst>
          </p:cNvPr>
          <p:cNvSpPr txBox="1">
            <a:spLocks noChangeArrowheads="1"/>
          </p:cNvSpPr>
          <p:nvPr/>
        </p:nvSpPr>
        <p:spPr bwMode="auto">
          <a:xfrm rot="289358">
            <a:off x="1357938" y="980971"/>
            <a:ext cx="6276557" cy="472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по развитию речи детей в дошкольном учреждении: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словаря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(освоение значений слов и их уместное употребление в соответствии с контекстом высказывания, ситуацией, в которой происходит общение)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звуковой культуры речи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(развитие восприятия звуков родной речи и произношения)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интереса и любви к чтению, развитие литературной речи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связной речи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(диалогическая (разговорная) речь, монологическая речь (рассказывание))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овладение воспитанниками нормами речи 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(способствование развитию речи как средства общения)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грамматического строя речи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(морфология (изменение слов по родам, числам, 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падежам), синтаксис (освоение различных типов словосочетаний и предложений), словообразование)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CC19F5-F251-4516-817E-525082D79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19458" name="Рисунок 3">
            <a:extLst>
              <a:ext uri="{FF2B5EF4-FFF2-40B4-BE49-F238E27FC236}">
                <a16:creationId xmlns:a16="http://schemas.microsoft.com/office/drawing/2014/main" id="{60F6508C-57BA-428A-80AE-F313A7974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2" y="469784"/>
            <a:ext cx="8837651" cy="622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5A7B315-594D-414B-A40F-C4037E2EE78D}"/>
              </a:ext>
            </a:extLst>
          </p:cNvPr>
          <p:cNvSpPr txBox="1">
            <a:spLocks/>
          </p:cNvSpPr>
          <p:nvPr/>
        </p:nvSpPr>
        <p:spPr>
          <a:xfrm rot="152278">
            <a:off x="1615082" y="682148"/>
            <a:ext cx="5913834" cy="8120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ru-RU" sz="1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1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«СОЦИАЛЬНО-КОММУНИКАТИВНОЕ РАЗВИТИЕ»:</a:t>
            </a:r>
            <a:endParaRPr lang="ru-RU" sz="16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TextBox 6">
            <a:extLst>
              <a:ext uri="{FF2B5EF4-FFF2-40B4-BE49-F238E27FC236}">
                <a16:creationId xmlns:a16="http://schemas.microsoft.com/office/drawing/2014/main" id="{60A505B9-73A9-4058-9095-CE25EEA15732}"/>
              </a:ext>
            </a:extLst>
          </p:cNvPr>
          <p:cNvSpPr txBox="1">
            <a:spLocks noChangeArrowheads="1"/>
          </p:cNvSpPr>
          <p:nvPr/>
        </p:nvSpPr>
        <p:spPr bwMode="auto">
          <a:xfrm rot="228845">
            <a:off x="1385966" y="1393827"/>
            <a:ext cx="6372068" cy="407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цель:</a:t>
            </a:r>
            <a:endParaRPr lang="ru-RU" altLang="ru-RU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позитивная социализация детей дошкольного возраста; приобщение детей к социокультурным нормам, традициям семьи, общества и государства; формирование основ безопасности.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социально-коммуникативного развития по ФГОС ДО:</a:t>
            </a:r>
            <a:endParaRPr lang="ru-RU" altLang="ru-RU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Усвоение норм и ценностей, принятых в обществе, включая моральные и нравственные ценности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общения и взаимодействия ребёнка со взрослыми и сверстниками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самостоятельности, целенаправленности и саморегуляции собственных действий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социального и эмоционального интеллекта, эмоциональной отзывчивости, сопереживания; формирование готовности к совместной деятельности со сверстниками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уважительного отношения и чувства принадлежности к своей семье и к сообществу детей и взрослых в организации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позитивных установок к различным видам труда и творчества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безопасного поведения в быту, в социуме, природе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F31212-007B-421B-9DC9-8412ED624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20482" name="Рисунок 3">
            <a:extLst>
              <a:ext uri="{FF2B5EF4-FFF2-40B4-BE49-F238E27FC236}">
                <a16:creationId xmlns:a16="http://schemas.microsoft.com/office/drawing/2014/main" id="{78BAE199-EB6B-4981-A3A0-B43C44CF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43" y="494950"/>
            <a:ext cx="8832845" cy="616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4">
            <a:extLst>
              <a:ext uri="{FF2B5EF4-FFF2-40B4-BE49-F238E27FC236}">
                <a16:creationId xmlns:a16="http://schemas.microsoft.com/office/drawing/2014/main" id="{CB689432-BD0C-4840-B492-D049C9BC4E90}"/>
              </a:ext>
            </a:extLst>
          </p:cNvPr>
          <p:cNvSpPr txBox="1">
            <a:spLocks noChangeArrowheads="1"/>
          </p:cNvSpPr>
          <p:nvPr/>
        </p:nvSpPr>
        <p:spPr bwMode="auto">
          <a:xfrm rot="165503">
            <a:off x="1759163" y="952906"/>
            <a:ext cx="5625674" cy="185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по социально-коммуникативному развитию детей в дошкольном учреждении: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Социализация, развитие общения, нравственное воспитание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в семье и сообществе, патриотическое воспитание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Самообслуживание, самостоятельность, трудовое воспитание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безопасности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Рисунок 6">
            <a:extLst>
              <a:ext uri="{FF2B5EF4-FFF2-40B4-BE49-F238E27FC236}">
                <a16:creationId xmlns:a16="http://schemas.microsoft.com/office/drawing/2014/main" id="{C2164929-B6A4-4FD1-BDCC-98014067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406">
            <a:off x="1650894" y="2877425"/>
            <a:ext cx="6019143" cy="261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8A3987-9F3D-47D2-BDE4-709BEC9D1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626AD9-6945-4985-8657-F540B34DB52B}"/>
              </a:ext>
            </a:extLst>
          </p:cNvPr>
          <p:cNvSpPr/>
          <p:nvPr/>
        </p:nvSpPr>
        <p:spPr>
          <a:xfrm>
            <a:off x="1812132" y="3375423"/>
            <a:ext cx="2917031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2051" name="Рисунок 2">
            <a:extLst>
              <a:ext uri="{FF2B5EF4-FFF2-40B4-BE49-F238E27FC236}">
                <a16:creationId xmlns:a16="http://schemas.microsoft.com/office/drawing/2014/main" id="{5DF7B4C3-79D4-44B1-A6EC-35018021B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58579" y="1293019"/>
            <a:ext cx="5541169" cy="108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053" name="Рисунок 5">
            <a:extLst>
              <a:ext uri="{FF2B5EF4-FFF2-40B4-BE49-F238E27FC236}">
                <a16:creationId xmlns:a16="http://schemas.microsoft.com/office/drawing/2014/main" id="{0F9ED6DC-04A2-41D4-A528-6FF2DA646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091" y="2708673"/>
            <a:ext cx="4832747" cy="17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D23324-4FFB-4008-86CB-19795E945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55292" cy="3907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FEFBB3-C8DC-494E-A72C-9FF3B8E136D7}"/>
              </a:ext>
            </a:extLst>
          </p:cNvPr>
          <p:cNvSpPr txBox="1"/>
          <p:nvPr/>
        </p:nvSpPr>
        <p:spPr>
          <a:xfrm>
            <a:off x="1644252" y="1802014"/>
            <a:ext cx="63148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презентация основной образовательной программы дошкольного образования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0E5924-0736-47C7-9EAE-14023C5CF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252" y="4763506"/>
            <a:ext cx="6487668" cy="8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06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F0BD15-B754-4A16-936C-38C446003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21506" name="Рисунок 3">
            <a:extLst>
              <a:ext uri="{FF2B5EF4-FFF2-40B4-BE49-F238E27FC236}">
                <a16:creationId xmlns:a16="http://schemas.microsoft.com/office/drawing/2014/main" id="{64F3354C-0116-41B8-A32B-ACC138AB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0" y="580440"/>
            <a:ext cx="8925819" cy="603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4">
            <a:extLst>
              <a:ext uri="{FF2B5EF4-FFF2-40B4-BE49-F238E27FC236}">
                <a16:creationId xmlns:a16="http://schemas.microsoft.com/office/drawing/2014/main" id="{8D4A5410-ACF5-40B9-8DD4-A34A76E78836}"/>
              </a:ext>
            </a:extLst>
          </p:cNvPr>
          <p:cNvSpPr txBox="1">
            <a:spLocks noChangeArrowheads="1"/>
          </p:cNvSpPr>
          <p:nvPr/>
        </p:nvSpPr>
        <p:spPr bwMode="auto">
          <a:xfrm rot="231637">
            <a:off x="1922431" y="834180"/>
            <a:ext cx="40880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«ХУДОЖЕСТВЕННО-ЭСТЕТИЧЕСКОЕ РАЗВИТИЕ»:</a:t>
            </a:r>
            <a:endParaRPr lang="ru-RU" alt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41BF3C-6486-4334-9852-506F8908B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05">
            <a:off x="6017087" y="746346"/>
            <a:ext cx="1633332" cy="1204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9" name="TextBox 6">
            <a:extLst>
              <a:ext uri="{FF2B5EF4-FFF2-40B4-BE49-F238E27FC236}">
                <a16:creationId xmlns:a16="http://schemas.microsoft.com/office/drawing/2014/main" id="{092861F8-4102-48E2-9A4D-745A1111A687}"/>
              </a:ext>
            </a:extLst>
          </p:cNvPr>
          <p:cNvSpPr txBox="1">
            <a:spLocks noChangeArrowheads="1"/>
          </p:cNvSpPr>
          <p:nvPr/>
        </p:nvSpPr>
        <p:spPr bwMode="auto">
          <a:xfrm rot="243509">
            <a:off x="1587992" y="1661136"/>
            <a:ext cx="5756935" cy="387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цель:</a:t>
            </a:r>
            <a:endParaRPr lang="ru-RU" altLang="ru-RU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интереса к эстетической стороне окружающей действительности; развитие эстетических чувств детей; развитие детского художественного творчества, интереса к самостоятельной творческой деятельности.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художественно-эстетического развития по ФГОС ДО:</a:t>
            </a:r>
            <a:endParaRPr lang="ru-RU" altLang="ru-RU" sz="1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предпосылок ценностно-смыслового восприятия и понимания произведений искусства, мира природы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эстетического отношения к окружающему миру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представлений о видах искусства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музыки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Восприятие художественной литературы, фольклора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сопереживания персонажам художественных произведений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самостоятельной творческой деятельности (изобразительной, конструктивно-модельной, музыкальной и др.)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B2457E-9B66-44C4-BED9-307F7451E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22530" name="Рисунок 3">
            <a:extLst>
              <a:ext uri="{FF2B5EF4-FFF2-40B4-BE49-F238E27FC236}">
                <a16:creationId xmlns:a16="http://schemas.microsoft.com/office/drawing/2014/main" id="{0657BBFF-90EC-45D9-87BD-236E38B9B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8" y="629174"/>
            <a:ext cx="8913404" cy="602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4">
            <a:extLst>
              <a:ext uri="{FF2B5EF4-FFF2-40B4-BE49-F238E27FC236}">
                <a16:creationId xmlns:a16="http://schemas.microsoft.com/office/drawing/2014/main" id="{40DB715F-D316-4390-BF08-2E9EA95A6495}"/>
              </a:ext>
            </a:extLst>
          </p:cNvPr>
          <p:cNvSpPr txBox="1">
            <a:spLocks noChangeArrowheads="1"/>
          </p:cNvSpPr>
          <p:nvPr/>
        </p:nvSpPr>
        <p:spPr bwMode="auto">
          <a:xfrm rot="177754">
            <a:off x="1699018" y="965051"/>
            <a:ext cx="5148544" cy="213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по художественно-эстетическому развитию 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дошкольном учреждении: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к искусству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Конструктивно-модельная  деятельность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 деятельность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2" name="Рисунок 2">
            <a:extLst>
              <a:ext uri="{FF2B5EF4-FFF2-40B4-BE49-F238E27FC236}">
                <a16:creationId xmlns:a16="http://schemas.microsoft.com/office/drawing/2014/main" id="{C9EAA47E-9633-4FFE-A0CF-E47A809A4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773" y="2442509"/>
            <a:ext cx="3926019" cy="305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8B0787-8A6C-4FFB-B3C5-C9F3B3DFE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23554" name="Рисунок 3">
            <a:extLst>
              <a:ext uri="{FF2B5EF4-FFF2-40B4-BE49-F238E27FC236}">
                <a16:creationId xmlns:a16="http://schemas.microsoft.com/office/drawing/2014/main" id="{30E665EC-8839-4ECE-BE8E-ED141C5A6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8" y="562062"/>
            <a:ext cx="8826502" cy="606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4">
            <a:extLst>
              <a:ext uri="{FF2B5EF4-FFF2-40B4-BE49-F238E27FC236}">
                <a16:creationId xmlns:a16="http://schemas.microsoft.com/office/drawing/2014/main" id="{0A1112B8-2E3B-4BF5-9E53-870C8C8C5BC9}"/>
              </a:ext>
            </a:extLst>
          </p:cNvPr>
          <p:cNvSpPr txBox="1">
            <a:spLocks noChangeArrowheads="1"/>
          </p:cNvSpPr>
          <p:nvPr/>
        </p:nvSpPr>
        <p:spPr bwMode="auto">
          <a:xfrm rot="236637">
            <a:off x="2616359" y="789595"/>
            <a:ext cx="46988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«ПОЗНАВАТЕЛЬНОЕ РАЗВИТИЕ»:</a:t>
            </a:r>
            <a:endParaRPr lang="ru-RU" alt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6" name="TextBox 6">
            <a:extLst>
              <a:ext uri="{FF2B5EF4-FFF2-40B4-BE49-F238E27FC236}">
                <a16:creationId xmlns:a16="http://schemas.microsoft.com/office/drawing/2014/main" id="{53372B55-5F80-4CAF-A798-F622E441C5A8}"/>
              </a:ext>
            </a:extLst>
          </p:cNvPr>
          <p:cNvSpPr txBox="1">
            <a:spLocks noChangeArrowheads="1"/>
          </p:cNvSpPr>
          <p:nvPr/>
        </p:nvSpPr>
        <p:spPr bwMode="auto">
          <a:xfrm rot="199297">
            <a:off x="1425196" y="1589646"/>
            <a:ext cx="6605025" cy="380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цель:</a:t>
            </a: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окружающим социальным миром, с природой и природными явлениями; формирование целостной картины мира; формирование элементарных математических представлений; развитие познавательно-исследовательской деятельности.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познавательного развития по ФГОС ДО:</a:t>
            </a: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интересов детей, любознательности и познавательной мотивации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познавательных действий, становление сознания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воображения и творческой активности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первичных представлений о себе, других людях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первичных представлений об объектах окружающего мира, о свойствах и отношениях объектов окружающего мира (форме, цвете, размере, материале, звучании, ритме, темпе, количестве, числе, части и целом, пространстве и времени, движении и покое, причинах и следствиях и др.)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первичных представлений о малой Родине и Отечестве, представлений о социокультурных ценностях нашего народа, об отечественных традициях и праздниках, о планете Земля как общем доме людей, о многообразии стран и народов мира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первичных представлений об особенностях природы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AE88C7-B4CB-4A70-BB4C-641A5384E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24578" name="Рисунок 3">
            <a:extLst>
              <a:ext uri="{FF2B5EF4-FFF2-40B4-BE49-F238E27FC236}">
                <a16:creationId xmlns:a16="http://schemas.microsoft.com/office/drawing/2014/main" id="{7FDF2A16-95E0-4F9C-9B7B-61FE718F5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4" y="604007"/>
            <a:ext cx="9025131" cy="609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>
            <a:extLst>
              <a:ext uri="{FF2B5EF4-FFF2-40B4-BE49-F238E27FC236}">
                <a16:creationId xmlns:a16="http://schemas.microsoft.com/office/drawing/2014/main" id="{3B76341B-341A-4450-ABE0-AD36A97C62AD}"/>
              </a:ext>
            </a:extLst>
          </p:cNvPr>
          <p:cNvSpPr txBox="1">
            <a:spLocks noChangeArrowheads="1"/>
          </p:cNvSpPr>
          <p:nvPr/>
        </p:nvSpPr>
        <p:spPr bwMode="auto">
          <a:xfrm rot="315404">
            <a:off x="1036487" y="1256610"/>
            <a:ext cx="3463157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по познавательному развитию детей в дошкольном учреждении:</a:t>
            </a:r>
            <a:endParaRPr lang="ru-RU" alt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познавательно-исследовательской деятельности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к социокультурным ценностям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представлений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миром природы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Рисунок 2">
            <a:extLst>
              <a:ext uri="{FF2B5EF4-FFF2-40B4-BE49-F238E27FC236}">
                <a16:creationId xmlns:a16="http://schemas.microsoft.com/office/drawing/2014/main" id="{6706B24C-8A55-4AFC-8C6C-2EF6EAFA0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91" y="1188341"/>
            <a:ext cx="3380763" cy="448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C7DFDB-100F-430F-82B0-673582C2D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25602" name="Рисунок 3">
            <a:extLst>
              <a:ext uri="{FF2B5EF4-FFF2-40B4-BE49-F238E27FC236}">
                <a16:creationId xmlns:a16="http://schemas.microsoft.com/office/drawing/2014/main" id="{A6106D3C-7B5F-4D56-B8B5-834F9BFD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6" y="654341"/>
            <a:ext cx="8950647" cy="60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B6D989-3D1C-483F-AED4-D53B9D758AA7}"/>
              </a:ext>
            </a:extLst>
          </p:cNvPr>
          <p:cNvSpPr txBox="1"/>
          <p:nvPr/>
        </p:nvSpPr>
        <p:spPr>
          <a:xfrm>
            <a:off x="4821277" y="867921"/>
            <a:ext cx="2571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Взаимодействие ДОУ с семьями воспитанников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4" name="TextBox 5">
            <a:extLst>
              <a:ext uri="{FF2B5EF4-FFF2-40B4-BE49-F238E27FC236}">
                <a16:creationId xmlns:a16="http://schemas.microsoft.com/office/drawing/2014/main" id="{BA5F18D9-8935-4580-9D60-8D96C1840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855" y="2281830"/>
            <a:ext cx="3473042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взаимодействия ДОУ с семьей </a:t>
            </a:r>
            <a:r>
              <a:rPr lang="ru-RU" alt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установление партнерских отношений с родителями в процессе развития и воспитания детей раннего и дошкольного возраста в условиях ДОУ и семьи; создание единого образовательного пространства</a:t>
            </a:r>
          </a:p>
        </p:txBody>
      </p:sp>
      <p:pic>
        <p:nvPicPr>
          <p:cNvPr id="25605" name="Рисунок 7">
            <a:extLst>
              <a:ext uri="{FF2B5EF4-FFF2-40B4-BE49-F238E27FC236}">
                <a16:creationId xmlns:a16="http://schemas.microsoft.com/office/drawing/2014/main" id="{1E41DA3A-EAE0-41D9-A119-33D5C59B9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867921"/>
            <a:ext cx="4902054" cy="490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BF6BE8-6046-47FE-874F-2FD75CC93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26626" name="Рисунок 3">
            <a:extLst>
              <a:ext uri="{FF2B5EF4-FFF2-40B4-BE49-F238E27FC236}">
                <a16:creationId xmlns:a16="http://schemas.microsoft.com/office/drawing/2014/main" id="{2AB6787B-9081-4FD7-9ECC-BC0E04DE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0" y="661254"/>
            <a:ext cx="8960300" cy="605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53AF0C-3676-4F89-8723-8505E403474D}"/>
              </a:ext>
            </a:extLst>
          </p:cNvPr>
          <p:cNvSpPr txBox="1"/>
          <p:nvPr/>
        </p:nvSpPr>
        <p:spPr>
          <a:xfrm>
            <a:off x="2126457" y="911682"/>
            <a:ext cx="49906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cap="small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Направления взаимодействия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cap="small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семьями воспитанников: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8" name="TextBox 5">
            <a:extLst>
              <a:ext uri="{FF2B5EF4-FFF2-40B4-BE49-F238E27FC236}">
                <a16:creationId xmlns:a16="http://schemas.microsoft.com/office/drawing/2014/main" id="{2A8EADF5-3F5D-42C4-94AC-F937DF13E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738" y="2414553"/>
            <a:ext cx="6686025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ВЗАИМОПОЗНАНИЕ И ВЗАИМОИНФОРМИРОВАНИЕ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беседы, консультации, буклеты, памятки, папки-передвижки, анкетирование, посещение семей на дому, сбор сведений о семье, проведение Дней открытых дверей, информирование через сайт ДОУ)</a:t>
            </a:r>
            <a:endParaRPr lang="en-US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: вверх 6">
            <a:extLst>
              <a:ext uri="{FF2B5EF4-FFF2-40B4-BE49-F238E27FC236}">
                <a16:creationId xmlns:a16="http://schemas.microsoft.com/office/drawing/2014/main" id="{25738FE2-D664-4784-9192-B1377EA54CED}"/>
              </a:ext>
            </a:extLst>
          </p:cNvPr>
          <p:cNvSpPr/>
          <p:nvPr/>
        </p:nvSpPr>
        <p:spPr>
          <a:xfrm>
            <a:off x="3866349" y="1770552"/>
            <a:ext cx="496977" cy="531309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2A0D0BC8-8D1F-4C29-A13C-BC0A11B656AF}"/>
              </a:ext>
            </a:extLst>
          </p:cNvPr>
          <p:cNvSpPr/>
          <p:nvPr/>
        </p:nvSpPr>
        <p:spPr>
          <a:xfrm>
            <a:off x="4757738" y="1798937"/>
            <a:ext cx="496977" cy="58726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31" name="TextBox 9">
            <a:extLst>
              <a:ext uri="{FF2B5EF4-FFF2-40B4-BE49-F238E27FC236}">
                <a16:creationId xmlns:a16="http://schemas.microsoft.com/office/drawing/2014/main" id="{3B57309A-F716-47CF-979E-EEA3EDCAF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25" y="3541133"/>
            <a:ext cx="695447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ОБРАЗОВАНИЕ ВОСПИТЫВАЮЩИХ ВЗРОСЛЫХ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(родительские собрания, семинары-практикумы, тренинги,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мастер-классы, круглые столы)</a:t>
            </a:r>
            <a:endParaRPr lang="en-US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2" name="TextBox 11">
            <a:extLst>
              <a:ext uri="{FF2B5EF4-FFF2-40B4-BE49-F238E27FC236}">
                <a16:creationId xmlns:a16="http://schemas.microsoft.com/office/drawing/2014/main" id="{B9A62CCD-5746-4249-BFF3-BB0F21653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468" y="4628868"/>
            <a:ext cx="7172587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 ПЕДАГОГОВ,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ДЕТЕЙ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(участие в проектной деятельности, праздники, фестивали, совместные походы и экскурсии, выставки, совместное участие в конкурсах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2C44A5-C09E-4B0B-9820-FBE5C2A68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27650" name="Рисунок 3">
            <a:extLst>
              <a:ext uri="{FF2B5EF4-FFF2-40B4-BE49-F238E27FC236}">
                <a16:creationId xmlns:a16="http://schemas.microsoft.com/office/drawing/2014/main" id="{F655BCFE-B357-4AAF-AD25-577D10AA7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0" y="679509"/>
            <a:ext cx="8949060" cy="604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6C88AE9-A4EB-4D1E-9A4B-BDFEF7A88DC5}"/>
              </a:ext>
            </a:extLst>
          </p:cNvPr>
          <p:cNvSpPr txBox="1">
            <a:spLocks/>
          </p:cNvSpPr>
          <p:nvPr/>
        </p:nvSpPr>
        <p:spPr>
          <a:xfrm>
            <a:off x="1771650" y="858954"/>
            <a:ext cx="5600700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br>
              <a:rPr 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организационного раздела:</a:t>
            </a:r>
            <a:endParaRPr lang="ru-RU" sz="24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5">
            <a:extLst>
              <a:ext uri="{FF2B5EF4-FFF2-40B4-BE49-F238E27FC236}">
                <a16:creationId xmlns:a16="http://schemas.microsoft.com/office/drawing/2014/main" id="{D21D1A85-E2FC-4CEA-84D6-AD847E1D5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5" y="1895649"/>
            <a:ext cx="6509857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раздел включает в себя: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Tx/>
              <a:buChar char="-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обеспечение;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Tx/>
              <a:buChar char="-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методическими материалами и средствами обучения и воспитания;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Tx/>
              <a:buChar char="-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режима пребывания детей в ДОО;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Tx/>
              <a:buChar char="-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традиционных событий, праздников, мероприятий;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Tx/>
              <a:buChar char="-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план и комплексно-тематическое планирование образовательной деятельности;</a:t>
            </a:r>
          </a:p>
          <a:p>
            <a:pPr algn="just" eaLnBrk="1" hangingPunct="1">
              <a:spcBef>
                <a:spcPts val="450"/>
              </a:spcBef>
              <a:buClr>
                <a:srgbClr val="FE8637"/>
              </a:buClr>
              <a:buSzPct val="70000"/>
              <a:buFontTx/>
              <a:buChar char="-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организации развивающей предметно-пространственной среды.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679717-C4B3-4C32-95FD-1D82B3738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920" cy="6858000"/>
          </a:xfrm>
          <a:prstGeom prst="rect">
            <a:avLst/>
          </a:prstGeom>
        </p:spPr>
      </p:pic>
      <p:pic>
        <p:nvPicPr>
          <p:cNvPr id="28674" name="Рисунок 1">
            <a:extLst>
              <a:ext uri="{FF2B5EF4-FFF2-40B4-BE49-F238E27FC236}">
                <a16:creationId xmlns:a16="http://schemas.microsoft.com/office/drawing/2014/main" id="{8BE15DF7-619E-48DB-B24C-AF7262EF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6" y="461394"/>
            <a:ext cx="7692703" cy="449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1C58AB-8704-451E-9701-314CE02E6D03}"/>
              </a:ext>
            </a:extLst>
          </p:cNvPr>
          <p:cNvSpPr/>
          <p:nvPr/>
        </p:nvSpPr>
        <p:spPr>
          <a:xfrm rot="599754">
            <a:off x="904239" y="1192030"/>
            <a:ext cx="7111133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cap="all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>
            <a:extLst>
              <a:ext uri="{FF2B5EF4-FFF2-40B4-BE49-F238E27FC236}">
                <a16:creationId xmlns:a16="http://schemas.microsoft.com/office/drawing/2014/main" id="{139E436A-8471-4227-AE18-2A5D7E5B3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3" y="604828"/>
            <a:ext cx="8897000" cy="60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7">
            <a:extLst>
              <a:ext uri="{FF2B5EF4-FFF2-40B4-BE49-F238E27FC236}">
                <a16:creationId xmlns:a16="http://schemas.microsoft.com/office/drawing/2014/main" id="{2FC51FC0-A931-42D1-B11B-2A47319006E8}"/>
              </a:ext>
            </a:extLst>
          </p:cNvPr>
          <p:cNvSpPr txBox="1">
            <a:spLocks noChangeArrowheads="1"/>
          </p:cNvSpPr>
          <p:nvPr/>
        </p:nvSpPr>
        <p:spPr bwMode="auto">
          <a:xfrm rot="158100">
            <a:off x="1410787" y="1169605"/>
            <a:ext cx="335551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образовательная программа </a:t>
            </a:r>
          </a:p>
          <a:p>
            <a:pPr algn="ctr" eaLnBrk="1" hangingPunct="1"/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?</a:t>
            </a:r>
            <a:endParaRPr lang="ru-RU" altLang="ru-RU" sz="3200" dirty="0">
              <a:solidFill>
                <a:srgbClr val="002060"/>
              </a:solidFill>
            </a:endParaRPr>
          </a:p>
        </p:txBody>
      </p:sp>
      <p:sp>
        <p:nvSpPr>
          <p:cNvPr id="4100" name="TextBox 25">
            <a:extLst>
              <a:ext uri="{FF2B5EF4-FFF2-40B4-BE49-F238E27FC236}">
                <a16:creationId xmlns:a16="http://schemas.microsoft.com/office/drawing/2014/main" id="{54221D39-D5D3-4FFE-8E02-80230F9D4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229" y="1275466"/>
            <a:ext cx="293012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детского сада является </a:t>
            </a:r>
            <a:endParaRPr lang="en-US" alt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</a:t>
            </a:r>
            <a:endParaRPr lang="en-US" alt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НОРМАТИВНЫХ документов, регламентирующих его жизнедеятельность.</a:t>
            </a:r>
          </a:p>
        </p:txBody>
      </p:sp>
      <p:pic>
        <p:nvPicPr>
          <p:cNvPr id="4101" name="Рисунок 3">
            <a:extLst>
              <a:ext uri="{FF2B5EF4-FFF2-40B4-BE49-F238E27FC236}">
                <a16:creationId xmlns:a16="http://schemas.microsoft.com/office/drawing/2014/main" id="{186F5532-EF7C-4A1A-B21B-A3D557F74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846">
            <a:off x="1064928" y="3661749"/>
            <a:ext cx="3558194" cy="212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B6EE1B-43F0-4E58-8F01-7F51C1220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5122" name="Рисунок 2">
            <a:extLst>
              <a:ext uri="{FF2B5EF4-FFF2-40B4-BE49-F238E27FC236}">
                <a16:creationId xmlns:a16="http://schemas.microsoft.com/office/drawing/2014/main" id="{0D565C2C-E04A-4745-9DB0-4C4D2B0E8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" y="651849"/>
            <a:ext cx="9023265" cy="598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0">
            <a:extLst>
              <a:ext uri="{FF2B5EF4-FFF2-40B4-BE49-F238E27FC236}">
                <a16:creationId xmlns:a16="http://schemas.microsoft.com/office/drawing/2014/main" id="{2A9CCCA3-B3E4-4E6C-A6ED-1C49FAFF9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959107"/>
            <a:ext cx="347653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название: </a:t>
            </a:r>
            <a:endParaRPr lang="en-US" alt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образовательная </a:t>
            </a:r>
            <a:endParaRPr lang="en-US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дошкольной образовательной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организации: муниципального дошкольного образовательного бюджетного учреждения детский сад «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Муринский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ДСКВ №3». Сокращённое название:</a:t>
            </a:r>
            <a:endParaRPr lang="en-US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ООП ДОО Срок реализации: 2019-2025гг. </a:t>
            </a:r>
            <a:endParaRPr lang="en-US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Ориентирована на детей в возрасте от 2 до 7 лет.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2203DC-39F3-4296-9430-A97C29BDD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69" y="872455"/>
            <a:ext cx="3419202" cy="479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BCE679-E948-4FCF-BE68-671DB7401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6146" name="Рисунок 3">
            <a:extLst>
              <a:ext uri="{FF2B5EF4-FFF2-40B4-BE49-F238E27FC236}">
                <a16:creationId xmlns:a16="http://schemas.microsoft.com/office/drawing/2014/main" id="{109A9A8C-8AFA-487C-BAEE-7079760A4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7" y="615635"/>
            <a:ext cx="9016223" cy="60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3F6755-3CB4-46C7-A88F-251E2A331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7631">
            <a:off x="4903202" y="923885"/>
            <a:ext cx="3063493" cy="4662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8" name="TextBox 10">
            <a:extLst>
              <a:ext uri="{FF2B5EF4-FFF2-40B4-BE49-F238E27FC236}">
                <a16:creationId xmlns:a16="http://schemas.microsoft.com/office/drawing/2014/main" id="{E1E7BAB2-914A-4702-8B2B-F2B3A8829417}"/>
              </a:ext>
            </a:extLst>
          </p:cNvPr>
          <p:cNvSpPr txBox="1">
            <a:spLocks noChangeArrowheads="1"/>
          </p:cNvSpPr>
          <p:nvPr/>
        </p:nvSpPr>
        <p:spPr bwMode="auto">
          <a:xfrm rot="514054">
            <a:off x="1233703" y="1201009"/>
            <a:ext cx="3165759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разработана на основе Федерального государственного образовательного стандарта дошкольного образования (ФГОС ДО) (Приказ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МОиН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 № 1155 от 17 октября 2013г) и с учётом примерной общеобразовательной программы дошкольного образования «От рождения до школы» под редакцией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Н.Е.Вераксы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Т.С.Комаровой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М.А.Васильевой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4BD201-48A8-4885-AE82-0CD245120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7170" name="Рисунок 3">
            <a:extLst>
              <a:ext uri="{FF2B5EF4-FFF2-40B4-BE49-F238E27FC236}">
                <a16:creationId xmlns:a16="http://schemas.microsoft.com/office/drawing/2014/main" id="{F2D14D98-42A8-446E-96AA-860EE6113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2" y="353085"/>
            <a:ext cx="8894375" cy="628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7">
            <a:extLst>
              <a:ext uri="{FF2B5EF4-FFF2-40B4-BE49-F238E27FC236}">
                <a16:creationId xmlns:a16="http://schemas.microsoft.com/office/drawing/2014/main" id="{74FD5AC4-F8D0-4F9A-8ACE-75A3E3D27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686079"/>
            <a:ext cx="3506166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образовательной программы: 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полноценного проживания ребенком дошкольного детства, формирование основ базовой культуры личности, всестороннее развитие психических и физических качеств в соответствии с возрастными и индивидуальными особенностями, подготовка к жизни в современном обществе, формирование предпосылок к учебной деятельности, обеспечение безопасности жизнедеятельности дошкольника.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3760EB-E72F-4544-8CCF-D19536C8F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7868">
            <a:off x="1276124" y="775762"/>
            <a:ext cx="2976254" cy="454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52F4CC-31BB-48A2-9382-0E830EC38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920" cy="6858000"/>
          </a:xfrm>
          <a:prstGeom prst="rect">
            <a:avLst/>
          </a:prstGeom>
        </p:spPr>
      </p:pic>
      <p:pic>
        <p:nvPicPr>
          <p:cNvPr id="8194" name="Рисунок 3">
            <a:extLst>
              <a:ext uri="{FF2B5EF4-FFF2-40B4-BE49-F238E27FC236}">
                <a16:creationId xmlns:a16="http://schemas.microsoft.com/office/drawing/2014/main" id="{F02C263D-5F99-4A80-8806-BEFAC33F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7" y="657461"/>
            <a:ext cx="8890525" cy="600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EC9576-FD3C-4392-8DA9-98B403EC2872}"/>
              </a:ext>
            </a:extLst>
          </p:cNvPr>
          <p:cNvSpPr txBox="1"/>
          <p:nvPr/>
        </p:nvSpPr>
        <p:spPr>
          <a:xfrm>
            <a:off x="1258983" y="1083508"/>
            <a:ext cx="6786209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для достижения целей ООП ДО: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Забота о здоровье, эмоциональном благополучии и своевременном всестороннем развитии каждого ребенка; 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 группах атмосферы гуманного и доброжелательного отношения ко всем воспитанникам, что позволяет растить их общительными, добрыми, любознательными, инициативными, стремящимися к самостоятельности и творчеству; 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использование разнообразных видов детской деятельности, их интеграция в целях повышения эффективности воспитательно- образовательного процесса; 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организация (креативность) воспитательно-образовательного процесса; 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использования образовательного материала, позволяющая развивать творчество в соответствии с интересами и наклонностями каждого ребенка; 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Уважительное отношение к результатам детского творчества; единство подходов к воспитанию детей в условиях дошкольного образовательного учреждения и семьи; 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в работе детского сада и начальной школы преемственности, исключающей умственные и физические перегрузки в содержании образования детей дошкольного возраста, обеспечивающей отсутствие давления предметного обучения.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BDEC16-A10C-446B-ACDE-5A737AB6E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9218" name="Рисунок 3">
            <a:extLst>
              <a:ext uri="{FF2B5EF4-FFF2-40B4-BE49-F238E27FC236}">
                <a16:creationId xmlns:a16="http://schemas.microsoft.com/office/drawing/2014/main" id="{46CEB239-5079-44C3-A070-34DA62583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05" y="702802"/>
            <a:ext cx="8944855" cy="604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4">
            <a:extLst>
              <a:ext uri="{FF2B5EF4-FFF2-40B4-BE49-F238E27FC236}">
                <a16:creationId xmlns:a16="http://schemas.microsoft.com/office/drawing/2014/main" id="{672F9DDC-3DEE-4AD3-8C71-D65A9659C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135" y="911677"/>
            <a:ext cx="44669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требованиями ФГОС ДО программа состоит из двух частей:</a:t>
            </a:r>
          </a:p>
        </p:txBody>
      </p:sp>
      <p:sp>
        <p:nvSpPr>
          <p:cNvPr id="9220" name="TextBox 7">
            <a:extLst>
              <a:ext uri="{FF2B5EF4-FFF2-40B4-BE49-F238E27FC236}">
                <a16:creationId xmlns:a16="http://schemas.microsoft.com/office/drawing/2014/main" id="{54DFE280-73E1-4D0E-B91D-62DD80FCE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5876" y="2666325"/>
            <a:ext cx="44669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часть ( объем не менее 60% от её общего объёма)</a:t>
            </a:r>
          </a:p>
        </p:txBody>
      </p:sp>
      <p:sp>
        <p:nvSpPr>
          <p:cNvPr id="9221" name="TextBox 9">
            <a:extLst>
              <a:ext uri="{FF2B5EF4-FFF2-40B4-BE49-F238E27FC236}">
                <a16:creationId xmlns:a16="http://schemas.microsoft.com/office/drawing/2014/main" id="{BFD12882-A1D1-417E-A055-4537568A3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838" y="4464076"/>
            <a:ext cx="49587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Вариативная часть (часть, формируемая участниками образовательных отношений) – не более 40%</a:t>
            </a: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1AE9008A-716A-4B73-8A6E-24DA9B7A20F2}"/>
              </a:ext>
            </a:extLst>
          </p:cNvPr>
          <p:cNvSpPr/>
          <p:nvPr/>
        </p:nvSpPr>
        <p:spPr>
          <a:xfrm rot="19691003">
            <a:off x="4239995" y="1697720"/>
            <a:ext cx="367904" cy="76319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9223" name="Рисунок 13">
            <a:extLst>
              <a:ext uri="{FF2B5EF4-FFF2-40B4-BE49-F238E27FC236}">
                <a16:creationId xmlns:a16="http://schemas.microsoft.com/office/drawing/2014/main" id="{FF89DEB6-D2C6-4D21-A1FD-C5E296EF2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6391">
            <a:off x="4595378" y="3473646"/>
            <a:ext cx="614363" cy="82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1C0846-4A4B-4CEB-92A8-BEE997B24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158" y="3483790"/>
            <a:ext cx="1748575" cy="22239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EBB04-E42A-4EDA-ADAA-DAD977162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03878" y="2079315"/>
            <a:ext cx="2017786" cy="21295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23DC64-EFEF-402C-8005-B18BE2D31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6815" y="627305"/>
            <a:ext cx="1884687" cy="2129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EDA61D-97CE-4355-83FF-944A971E3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pic>
        <p:nvPicPr>
          <p:cNvPr id="10242" name="Рисунок 3">
            <a:extLst>
              <a:ext uri="{FF2B5EF4-FFF2-40B4-BE49-F238E27FC236}">
                <a16:creationId xmlns:a16="http://schemas.microsoft.com/office/drawing/2014/main" id="{37F65863-05AB-4D02-8560-3A3551430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6" y="597005"/>
            <a:ext cx="8957622" cy="605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4">
            <a:extLst>
              <a:ext uri="{FF2B5EF4-FFF2-40B4-BE49-F238E27FC236}">
                <a16:creationId xmlns:a16="http://schemas.microsoft.com/office/drawing/2014/main" id="{16D38453-1EE9-48BA-B3C9-D7F982F2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859" y="886631"/>
            <a:ext cx="45362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ДОО </a:t>
            </a:r>
            <a:b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три основных раздела:</a:t>
            </a:r>
            <a:endParaRPr lang="ru-RU" alt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7D7AAB-7CC8-4A00-9469-35DA5F0A9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34"/>
          <a:stretch/>
        </p:blipFill>
        <p:spPr>
          <a:xfrm>
            <a:off x="1748605" y="1717283"/>
            <a:ext cx="5868875" cy="381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1672</Words>
  <Application>Microsoft Office PowerPoint</Application>
  <PresentationFormat>Экран (4:3)</PresentationFormat>
  <Paragraphs>153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XEON</dc:creator>
  <cp:lastModifiedBy>XEON</cp:lastModifiedBy>
  <cp:revision>9</cp:revision>
  <dcterms:created xsi:type="dcterms:W3CDTF">2022-01-29T19:08:21Z</dcterms:created>
  <dcterms:modified xsi:type="dcterms:W3CDTF">2022-01-31T07:33:06Z</dcterms:modified>
</cp:coreProperties>
</file>