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Lst>
  <p:sldIdLst>
    <p:sldId id="256" r:id="rId2"/>
    <p:sldId id="275" r:id="rId3"/>
    <p:sldId id="316" r:id="rId4"/>
    <p:sldId id="317" r:id="rId5"/>
    <p:sldId id="321" r:id="rId6"/>
    <p:sldId id="319" r:id="rId7"/>
    <p:sldId id="324" r:id="rId8"/>
    <p:sldId id="320" r:id="rId9"/>
    <p:sldId id="326" r:id="rId10"/>
    <p:sldId id="325" r:id="rId1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333FF"/>
    <a:srgbClr val="800000"/>
    <a:srgbClr val="FFFFCC"/>
    <a:srgbClr val="00CCFF"/>
    <a:srgbClr val="00FFFF"/>
    <a:srgbClr val="66FF33"/>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8" autoAdjust="0"/>
    <p:restoredTop sz="94660"/>
  </p:normalViewPr>
  <p:slideViewPr>
    <p:cSldViewPr>
      <p:cViewPr varScale="1">
        <p:scale>
          <a:sx n="108" d="100"/>
          <a:sy n="108" d="100"/>
        </p:scale>
        <p:origin x="1662" y="10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3" Type="http://schemas.openxmlformats.org/officeDocument/2006/relationships/slide" Target="slides/slide3.xml"/><Relationship Id="rId7" Type="http://schemas.openxmlformats.org/officeDocument/2006/relationships/slide" Target="slides/slide7.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6.xml"/><Relationship Id="rId5" Type="http://schemas.openxmlformats.org/officeDocument/2006/relationships/slide" Target="slides/slide5.xml"/><Relationship Id="rId10" Type="http://schemas.openxmlformats.org/officeDocument/2006/relationships/slide" Target="slides/slide10.xml"/><Relationship Id="rId4" Type="http://schemas.openxmlformats.org/officeDocument/2006/relationships/slide" Target="slides/slide4.xml"/><Relationship Id="rId9"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ru-RU">
              <a:cs typeface="+mn-cs"/>
            </a:endParaRPr>
          </a:p>
        </p:txBody>
      </p:sp>
      <p:sp>
        <p:nvSpPr>
          <p:cNvPr id="1556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ru-RU"/>
              <a:t>Образец заголовка</a:t>
            </a:r>
          </a:p>
        </p:txBody>
      </p:sp>
      <p:sp>
        <p:nvSpPr>
          <p:cNvPr id="1556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ru-RU"/>
              <a:t>Образец подзаголовка</a:t>
            </a:r>
          </a:p>
        </p:txBody>
      </p:sp>
      <p:sp>
        <p:nvSpPr>
          <p:cNvPr id="5" name="Rectangle 5"/>
          <p:cNvSpPr>
            <a:spLocks noGrp="1" noChangeArrowheads="1"/>
          </p:cNvSpPr>
          <p:nvPr>
            <p:ph type="ftr" sz="quarter" idx="10"/>
          </p:nvPr>
        </p:nvSpPr>
        <p:spPr/>
        <p:txBody>
          <a:bodyPr/>
          <a:lstStyle>
            <a:lvl1pPr>
              <a:defRPr/>
            </a:lvl1pPr>
          </a:lstStyle>
          <a:p>
            <a:pPr>
              <a:defRPr/>
            </a:pPr>
            <a:endParaRPr lang="ru-RU"/>
          </a:p>
        </p:txBody>
      </p:sp>
      <p:sp>
        <p:nvSpPr>
          <p:cNvPr id="6" name="Rectangle 6"/>
          <p:cNvSpPr>
            <a:spLocks noGrp="1" noChangeArrowheads="1"/>
          </p:cNvSpPr>
          <p:nvPr>
            <p:ph type="sldNum" sz="quarter" idx="11"/>
          </p:nvPr>
        </p:nvSpPr>
        <p:spPr/>
        <p:txBody>
          <a:bodyPr/>
          <a:lstStyle>
            <a:lvl1pPr>
              <a:defRPr/>
            </a:lvl1pPr>
          </a:lstStyle>
          <a:p>
            <a:pPr>
              <a:defRPr/>
            </a:pPr>
            <a:fld id="{6671052F-6D36-4372-933B-026703F6116C}" type="slidenum">
              <a:rPr lang="ru-RU"/>
              <a:pPr>
                <a:defRPr/>
              </a:pPr>
              <a:t>‹#›</a:t>
            </a:fld>
            <a:endParaRPr lang="ru-RU"/>
          </a:p>
        </p:txBody>
      </p:sp>
      <p:sp>
        <p:nvSpPr>
          <p:cNvPr id="7" name="Rectangle 7"/>
          <p:cNvSpPr>
            <a:spLocks noGrp="1" noChangeArrowheads="1"/>
          </p:cNvSpPr>
          <p:nvPr>
            <p:ph type="dt" sz="quarter" idx="12"/>
          </p:nvPr>
        </p:nvSpPr>
        <p:spPr/>
        <p:txBody>
          <a:bodyPr/>
          <a:lstStyle>
            <a:lvl1pPr>
              <a:defRPr/>
            </a:lvl1pPr>
          </a:lstStyle>
          <a:p>
            <a:pPr>
              <a:defRPr/>
            </a:pPr>
            <a:endParaRPr lang="ru-RU"/>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EB12294-642A-4B9C-8EA7-CB4D7750DDA4}" type="slidenum">
              <a:rPr lang="ru-RU"/>
              <a:pPr>
                <a:defRPr/>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92100"/>
            <a:ext cx="2057400" cy="57277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92100"/>
            <a:ext cx="6019800" cy="57277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86E3BB0-9004-4C5F-96FE-2C3128E0D9B6}" type="slidenum">
              <a:rPr lang="ru-RU"/>
              <a:pPr>
                <a:defRPr/>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84A9C6D-2AE8-407B-B28D-A5FD3E30461B}" type="slidenum">
              <a:rPr lang="ru-RU"/>
              <a:pPr>
                <a:defRPr/>
              </a:pPr>
              <a:t>‹#›</a:t>
            </a:fld>
            <a:endParaRPr lang="ru-R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EC5DEC0-C2F9-45C0-AD69-1EE8C6619BCB}" type="slidenum">
              <a:rPr lang="ru-RU"/>
              <a:pPr>
                <a:defRPr/>
              </a:pPr>
              <a:t>‹#›</a:t>
            </a:fld>
            <a:endParaRPr lang="ru-RU"/>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2AD54C3-A8CD-40AA-A72A-7C7CF32283AA}" type="slidenum">
              <a:rPr lang="ru-RU"/>
              <a:pPr>
                <a:defRPr/>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91B1D267-D7EC-48C4-87CA-618DF24AAC6F}" type="slidenum">
              <a:rPr lang="ru-RU"/>
              <a:pPr>
                <a:defRPr/>
              </a:pPr>
              <a:t>‹#›</a:t>
            </a:fld>
            <a:endParaRPr lang="ru-R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89B4B3F7-7DFE-47C3-B10B-DCAF7503FDF8}" type="slidenum">
              <a:rPr lang="ru-RU"/>
              <a:pPr>
                <a:defRPr/>
              </a:pPr>
              <a:t>‹#›</a:t>
            </a:fld>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FF696784-F171-464B-ACB7-2DE10FF07A5C}" type="slidenum">
              <a:rPr lang="ru-RU"/>
              <a:pPr>
                <a:defRPr/>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5216E1A-5C7A-4602-A1BA-9FCE8FC21DC2}" type="slidenum">
              <a:rPr lang="ru-RU"/>
              <a:pPr>
                <a:defRPr/>
              </a:pPr>
              <a:t>‹#›</a:t>
            </a:fld>
            <a:endParaRPr lang="ru-R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D365ED4-58DD-4C13-B127-38548400F92E}" type="slidenum">
              <a:rPr lang="ru-RU"/>
              <a:pPr>
                <a:defRPr/>
              </a:pPr>
              <a:t>‹#›</a:t>
            </a:fld>
            <a:endParaRPr lang="ru-R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CCFF"/>
            </a:gs>
            <a:gs pos="100000">
              <a:srgbClr val="00FFFF"/>
            </a:gs>
          </a:gsLst>
          <a:path path="rect">
            <a:fillToRect r="100000" b="100000"/>
          </a:path>
        </a:gra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546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54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n-cs"/>
              </a:defRPr>
            </a:lvl1pPr>
          </a:lstStyle>
          <a:p>
            <a:pPr>
              <a:defRPr/>
            </a:pPr>
            <a:endParaRPr lang="ru-RU"/>
          </a:p>
        </p:txBody>
      </p:sp>
      <p:sp>
        <p:nvSpPr>
          <p:cNvPr id="154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n-cs"/>
              </a:defRPr>
            </a:lvl1pPr>
          </a:lstStyle>
          <a:p>
            <a:pPr>
              <a:defRPr/>
            </a:pPr>
            <a:endParaRPr lang="ru-RU"/>
          </a:p>
        </p:txBody>
      </p:sp>
      <p:sp>
        <p:nvSpPr>
          <p:cNvPr id="154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cs typeface="+mn-cs"/>
              </a:defRPr>
            </a:lvl1pPr>
          </a:lstStyle>
          <a:p>
            <a:pPr>
              <a:defRPr/>
            </a:pPr>
            <a:fld id="{EB2A50E0-BC57-4077-9AFA-E0871D7EDCB5}"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3834"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6" name="Text Box 8"/>
          <p:cNvSpPr txBox="1">
            <a:spLocks noChangeArrowheads="1"/>
          </p:cNvSpPr>
          <p:nvPr/>
        </p:nvSpPr>
        <p:spPr bwMode="auto">
          <a:xfrm>
            <a:off x="1547813" y="5805488"/>
            <a:ext cx="5486400" cy="396875"/>
          </a:xfrm>
          <a:prstGeom prst="rect">
            <a:avLst/>
          </a:prstGeom>
          <a:noFill/>
          <a:ln w="9525">
            <a:noFill/>
            <a:miter lim="800000"/>
            <a:headEnd/>
            <a:tailEnd/>
          </a:ln>
        </p:spPr>
        <p:txBody>
          <a:bodyPr>
            <a:spAutoFit/>
          </a:bodyPr>
          <a:lstStyle/>
          <a:p>
            <a:pPr>
              <a:spcBef>
                <a:spcPct val="50000"/>
              </a:spcBef>
            </a:pPr>
            <a:endParaRPr lang="ru-RU" sz="2000" b="1">
              <a:latin typeface="Arial Black" pitchFamily="34" charset="0"/>
            </a:endParaRPr>
          </a:p>
        </p:txBody>
      </p:sp>
      <p:pic>
        <p:nvPicPr>
          <p:cNvPr id="3" name="Рисунок 2"/>
          <p:cNvPicPr>
            <a:picLocks noChangeAspect="1"/>
          </p:cNvPicPr>
          <p:nvPr/>
        </p:nvPicPr>
        <p:blipFill>
          <a:blip r:embed="rId2"/>
          <a:stretch>
            <a:fillRect/>
          </a:stretch>
        </p:blipFill>
        <p:spPr>
          <a:xfrm>
            <a:off x="-11906" y="0"/>
            <a:ext cx="9155905" cy="6858000"/>
          </a:xfrm>
          <a:prstGeom prst="rect">
            <a:avLst/>
          </a:prstGeom>
        </p:spPr>
      </p:pic>
      <p:sp>
        <p:nvSpPr>
          <p:cNvPr id="2063" name="Rectangle 15"/>
          <p:cNvSpPr>
            <a:spLocks noGrp="1" noChangeArrowheads="1"/>
          </p:cNvSpPr>
          <p:nvPr>
            <p:ph type="subTitle" idx="1"/>
          </p:nvPr>
        </p:nvSpPr>
        <p:spPr>
          <a:xfrm>
            <a:off x="876300" y="1172440"/>
            <a:ext cx="7200900" cy="1728018"/>
          </a:xfrm>
        </p:spPr>
        <p:txBody>
          <a:bodyPr/>
          <a:lstStyle/>
          <a:p>
            <a:pPr eaLnBrk="1" hangingPunct="1">
              <a:spcBef>
                <a:spcPct val="50000"/>
              </a:spcBef>
              <a:buClrTx/>
              <a:buSzTx/>
              <a:defRPr/>
            </a:pPr>
            <a:r>
              <a:rPr lang="ru-RU" sz="2400" b="1" dirty="0">
                <a:solidFill>
                  <a:srgbClr val="3333FF"/>
                </a:solidFill>
                <a:effectLst/>
                <a:latin typeface="Times New Roman" panose="02020603050405020304" pitchFamily="18" charset="0"/>
                <a:cs typeface="Times New Roman" panose="02020603050405020304" pitchFamily="18" charset="0"/>
              </a:rPr>
              <a:t>Муниципальное дошкольное образовательное бюджетное учреждение "</a:t>
            </a:r>
            <a:r>
              <a:rPr lang="ru-RU" sz="2400" b="1" dirty="0" err="1">
                <a:solidFill>
                  <a:srgbClr val="3333FF"/>
                </a:solidFill>
                <a:effectLst/>
                <a:latin typeface="Times New Roman" panose="02020603050405020304" pitchFamily="18" charset="0"/>
                <a:cs typeface="Times New Roman" panose="02020603050405020304" pitchFamily="18" charset="0"/>
              </a:rPr>
              <a:t>Муринский</a:t>
            </a:r>
            <a:r>
              <a:rPr lang="ru-RU" sz="2400" b="1" dirty="0">
                <a:solidFill>
                  <a:srgbClr val="3333FF"/>
                </a:solidFill>
                <a:effectLst/>
                <a:latin typeface="Times New Roman" panose="02020603050405020304" pitchFamily="18" charset="0"/>
                <a:cs typeface="Times New Roman" panose="02020603050405020304" pitchFamily="18" charset="0"/>
              </a:rPr>
              <a:t> детский сад комбинированного вида № 3“</a:t>
            </a:r>
            <a:endParaRPr lang="en-US" sz="2400" b="1" dirty="0">
              <a:solidFill>
                <a:srgbClr val="3333FF"/>
              </a:solidFill>
              <a:effectLst/>
              <a:latin typeface="Times New Roman" panose="02020603050405020304" pitchFamily="18" charset="0"/>
              <a:cs typeface="Times New Roman" panose="02020603050405020304" pitchFamily="18" charset="0"/>
            </a:endParaRPr>
          </a:p>
          <a:p>
            <a:pPr eaLnBrk="1" hangingPunct="1">
              <a:spcBef>
                <a:spcPct val="50000"/>
              </a:spcBef>
              <a:buClrTx/>
              <a:buSzTx/>
              <a:defRPr/>
            </a:pPr>
            <a:r>
              <a:rPr lang="ru-RU" sz="2400" b="1" dirty="0">
                <a:solidFill>
                  <a:srgbClr val="3333FF"/>
                </a:solidFill>
                <a:effectLst/>
                <a:latin typeface="Times New Roman" panose="02020603050405020304" pitchFamily="18" charset="0"/>
                <a:cs typeface="Times New Roman" panose="02020603050405020304" pitchFamily="18" charset="0"/>
              </a:rPr>
              <a:t>г. </a:t>
            </a:r>
            <a:r>
              <a:rPr lang="ru-RU" sz="2400" b="1" dirty="0" err="1">
                <a:solidFill>
                  <a:srgbClr val="3333FF"/>
                </a:solidFill>
                <a:effectLst/>
                <a:latin typeface="Times New Roman" panose="02020603050405020304" pitchFamily="18" charset="0"/>
                <a:cs typeface="Times New Roman" panose="02020603050405020304" pitchFamily="18" charset="0"/>
              </a:rPr>
              <a:t>Мурино</a:t>
            </a:r>
            <a:endParaRPr lang="en-US" sz="2400" b="1" dirty="0">
              <a:solidFill>
                <a:srgbClr val="3333FF"/>
              </a:solidFill>
              <a:effectLst/>
              <a:latin typeface="Times New Roman" panose="02020603050405020304" pitchFamily="18" charset="0"/>
              <a:cs typeface="Times New Roman" panose="02020603050405020304" pitchFamily="18" charset="0"/>
            </a:endParaRPr>
          </a:p>
          <a:p>
            <a:pPr eaLnBrk="1" hangingPunct="1">
              <a:spcBef>
                <a:spcPct val="50000"/>
              </a:spcBef>
              <a:buClrTx/>
              <a:buSzTx/>
              <a:defRPr/>
            </a:pPr>
            <a:endParaRPr lang="ru-RU" sz="3600" dirty="0">
              <a:solidFill>
                <a:srgbClr val="003600"/>
              </a:solidFill>
              <a:latin typeface="Times New Roman" pitchFamily="18" charset="0"/>
              <a:cs typeface="Times New Roman" pitchFamily="18" charset="0"/>
            </a:endParaRPr>
          </a:p>
        </p:txBody>
      </p:sp>
      <p:pic>
        <p:nvPicPr>
          <p:cNvPr id="1026" name="Picture 2" descr="Картинки по запросу муринский дскв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786" y="3203349"/>
            <a:ext cx="4680520" cy="22992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676401" y="476250"/>
            <a:ext cx="4859337" cy="793750"/>
          </a:xfrm>
        </p:spPr>
        <p:txBody>
          <a:bodyPr/>
          <a:lstStyle/>
          <a:p>
            <a:pPr algn="ctr" eaLnBrk="1" hangingPunct="1">
              <a:defRPr/>
            </a:pPr>
            <a:br>
              <a:rPr lang="ru-RU" dirty="0">
                <a:solidFill>
                  <a:schemeClr val="bg2"/>
                </a:solidFill>
              </a:rPr>
            </a:br>
            <a:endParaRPr lang="ru-RU" sz="2400" b="1" dirty="0">
              <a:solidFill>
                <a:schemeClr val="bg2"/>
              </a:solidFill>
            </a:endParaRPr>
          </a:p>
        </p:txBody>
      </p:sp>
      <p:pic>
        <p:nvPicPr>
          <p:cNvPr id="3" name="Рисунок 2"/>
          <p:cNvPicPr>
            <a:picLocks noChangeAspect="1"/>
          </p:cNvPicPr>
          <p:nvPr/>
        </p:nvPicPr>
        <p:blipFill>
          <a:blip r:embed="rId2"/>
          <a:stretch>
            <a:fillRect/>
          </a:stretch>
        </p:blipFill>
        <p:spPr>
          <a:xfrm>
            <a:off x="-17476" y="998"/>
            <a:ext cx="9161476" cy="6857002"/>
          </a:xfrm>
          <a:prstGeom prst="rect">
            <a:avLst/>
          </a:prstGeom>
        </p:spPr>
      </p:pic>
      <p:sp>
        <p:nvSpPr>
          <p:cNvPr id="2" name="Прямоугольник 1"/>
          <p:cNvSpPr/>
          <p:nvPr/>
        </p:nvSpPr>
        <p:spPr>
          <a:xfrm>
            <a:off x="1043608" y="1700808"/>
            <a:ext cx="7272808" cy="4425827"/>
          </a:xfrm>
          <a:prstGeom prst="rect">
            <a:avLst/>
          </a:prstGeom>
        </p:spPr>
        <p:txBody>
          <a:bodyPr wrap="square">
            <a:spAutoFit/>
          </a:bodyPr>
          <a:lstStyle/>
          <a:p>
            <a:pPr marL="342900" lvl="0" indent="-342900" algn="ctr">
              <a:spcBef>
                <a:spcPct val="20000"/>
              </a:spcBef>
              <a:buClr>
                <a:srgbClr val="FFCC00"/>
              </a:buClr>
              <a:buSzPct val="120000"/>
              <a:defRPr/>
            </a:pPr>
            <a:r>
              <a:rPr lang="ru-RU" sz="8800" kern="0" dirty="0">
                <a:solidFill>
                  <a:srgbClr val="3333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СПАСИБО </a:t>
            </a:r>
            <a:endParaRPr lang="en-US" sz="8800" kern="0" dirty="0">
              <a:solidFill>
                <a:srgbClr val="3333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lvl="0" indent="-342900" algn="ctr">
              <a:spcBef>
                <a:spcPct val="20000"/>
              </a:spcBef>
              <a:buClr>
                <a:srgbClr val="FFCC00"/>
              </a:buClr>
              <a:buSzPct val="120000"/>
              <a:defRPr/>
            </a:pPr>
            <a:r>
              <a:rPr lang="ru-RU" sz="8800" kern="0" dirty="0">
                <a:solidFill>
                  <a:srgbClr val="3333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ЗА ВНИМАНИЕ</a:t>
            </a:r>
            <a:endParaRPr lang="ru-RU" sz="8800" b="1" kern="0" dirty="0">
              <a:solidFill>
                <a:srgbClr val="3333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47314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ppt_x</p:attrName>
                                        </p:attrNameLst>
                                      </p:cBhvr>
                                      <p:tavLst>
                                        <p:tav tm="0">
                                          <p:val>
                                            <p:strVal val="#ppt_x-.2"/>
                                          </p:val>
                                        </p:tav>
                                        <p:tav tm="100000">
                                          <p:val>
                                            <p:strVal val="#ppt_x"/>
                                          </p:val>
                                        </p:tav>
                                      </p:tavLst>
                                    </p:anim>
                                    <p:anim calcmode="lin" valueType="num">
                                      <p:cBhvr>
                                        <p:cTn id="8" dur="1000" fill="hold"/>
                                        <p:tgtEl>
                                          <p:spTgt spid="94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676401" y="476250"/>
            <a:ext cx="4859337" cy="793750"/>
          </a:xfrm>
        </p:spPr>
        <p:txBody>
          <a:bodyPr/>
          <a:lstStyle/>
          <a:p>
            <a:pPr algn="ctr" eaLnBrk="1" hangingPunct="1">
              <a:defRPr/>
            </a:pPr>
            <a:br>
              <a:rPr lang="ru-RU" dirty="0">
                <a:solidFill>
                  <a:schemeClr val="bg2"/>
                </a:solidFill>
              </a:rPr>
            </a:br>
            <a:endParaRPr lang="ru-RU" sz="2400" b="1" dirty="0">
              <a:solidFill>
                <a:schemeClr val="bg2"/>
              </a:solidFill>
            </a:endParaRPr>
          </a:p>
        </p:txBody>
      </p:sp>
      <p:pic>
        <p:nvPicPr>
          <p:cNvPr id="3" name="Рисунок 2"/>
          <p:cNvPicPr>
            <a:picLocks noChangeAspect="1"/>
          </p:cNvPicPr>
          <p:nvPr/>
        </p:nvPicPr>
        <p:blipFill>
          <a:blip r:embed="rId2"/>
          <a:stretch>
            <a:fillRect/>
          </a:stretch>
        </p:blipFill>
        <p:spPr>
          <a:xfrm>
            <a:off x="-17476" y="998"/>
            <a:ext cx="9161476" cy="6857002"/>
          </a:xfrm>
          <a:prstGeom prst="rect">
            <a:avLst/>
          </a:prstGeom>
        </p:spPr>
      </p:pic>
      <p:sp>
        <p:nvSpPr>
          <p:cNvPr id="5" name="Rectangle 15"/>
          <p:cNvSpPr txBox="1">
            <a:spLocks noChangeArrowheads="1"/>
          </p:cNvSpPr>
          <p:nvPr/>
        </p:nvSpPr>
        <p:spPr bwMode="auto">
          <a:xfrm>
            <a:off x="1331640" y="511192"/>
            <a:ext cx="7200900" cy="17280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cene3d>
              <a:camera prst="perspectiveContrastingRightFacing"/>
              <a:lightRig rig="threePt" dir="t"/>
            </a:scene3d>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marL="0" indent="0" algn="ctr" eaLnBrk="1" hangingPunct="1">
              <a:spcBef>
                <a:spcPct val="50000"/>
              </a:spcBef>
              <a:buClrTx/>
              <a:buSzTx/>
              <a:buNone/>
              <a:defRPr/>
            </a:pPr>
            <a:r>
              <a:rPr lang="ru-RU" sz="8800" b="1" kern="0" dirty="0">
                <a:solidFill>
                  <a:srgbClr val="3333FF"/>
                </a:solidFill>
                <a:effectLst/>
                <a:latin typeface="Times New Roman" pitchFamily="18" charset="0"/>
                <a:cs typeface="Times New Roman" pitchFamily="18" charset="0"/>
              </a:rPr>
              <a:t>Наши мероприятия за Февраль месяц</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ppt_x</p:attrName>
                                        </p:attrNameLst>
                                      </p:cBhvr>
                                      <p:tavLst>
                                        <p:tav tm="0">
                                          <p:val>
                                            <p:strVal val="#ppt_x-.2"/>
                                          </p:val>
                                        </p:tav>
                                        <p:tav tm="100000">
                                          <p:val>
                                            <p:strVal val="#ppt_x"/>
                                          </p:val>
                                        </p:tav>
                                      </p:tavLst>
                                    </p:anim>
                                    <p:anim calcmode="lin" valueType="num">
                                      <p:cBhvr>
                                        <p:cTn id="8" dur="1000" fill="hold"/>
                                        <p:tgtEl>
                                          <p:spTgt spid="94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676401" y="476250"/>
            <a:ext cx="4859337" cy="793750"/>
          </a:xfrm>
        </p:spPr>
        <p:txBody>
          <a:bodyPr/>
          <a:lstStyle/>
          <a:p>
            <a:pPr algn="ctr" eaLnBrk="1" hangingPunct="1">
              <a:defRPr/>
            </a:pPr>
            <a:br>
              <a:rPr lang="ru-RU" dirty="0">
                <a:solidFill>
                  <a:schemeClr val="bg2"/>
                </a:solidFill>
              </a:rPr>
            </a:br>
            <a:endParaRPr lang="ru-RU" sz="2400" b="1" dirty="0">
              <a:solidFill>
                <a:schemeClr val="bg2"/>
              </a:solidFill>
            </a:endParaRPr>
          </a:p>
        </p:txBody>
      </p:sp>
      <p:pic>
        <p:nvPicPr>
          <p:cNvPr id="3" name="Рисунок 2"/>
          <p:cNvPicPr>
            <a:picLocks noChangeAspect="1"/>
          </p:cNvPicPr>
          <p:nvPr/>
        </p:nvPicPr>
        <p:blipFill>
          <a:blip r:embed="rId2"/>
          <a:stretch>
            <a:fillRect/>
          </a:stretch>
        </p:blipFill>
        <p:spPr>
          <a:xfrm>
            <a:off x="4640" y="-6669"/>
            <a:ext cx="9139360" cy="6840449"/>
          </a:xfrm>
          <a:prstGeom prst="rect">
            <a:avLst/>
          </a:prstGeom>
        </p:spPr>
      </p:pic>
      <p:sp>
        <p:nvSpPr>
          <p:cNvPr id="2" name="Прямоугольник 1"/>
          <p:cNvSpPr/>
          <p:nvPr/>
        </p:nvSpPr>
        <p:spPr>
          <a:xfrm>
            <a:off x="539552" y="476250"/>
            <a:ext cx="7848872" cy="1892826"/>
          </a:xfrm>
          <a:prstGeom prst="rect">
            <a:avLst/>
          </a:prstGeom>
        </p:spPr>
        <p:txBody>
          <a:bodyPr wrap="square">
            <a:spAutoFit/>
          </a:bodyPr>
          <a:lstStyle/>
          <a:p>
            <a:r>
              <a:rPr lang="ru-RU" sz="1300" dirty="0">
                <a:solidFill>
                  <a:srgbClr val="000000"/>
                </a:solidFill>
                <a:latin typeface="Times New Roman" panose="02020603050405020304" pitchFamily="18" charset="0"/>
                <a:cs typeface="Times New Roman" panose="02020603050405020304" pitchFamily="18" charset="0"/>
              </a:rPr>
              <a:t>      10 февраля — День памяти А. С. Пушкина. Невозможно представить русскую литературу без такого легендарного писателя, как Александр Сергеевич Пушкин. Сегодня это имя знакомо каждому, от маленького ребенка до седого старика. Одновременно простые, но с глубоким смыслом, они приковывают внимание ребёнка любого возраста, позволяя ему взглянуть на мир с другой, сказочной стороны.</a:t>
            </a:r>
          </a:p>
          <a:p>
            <a:r>
              <a:rPr lang="ru-RU" sz="1300" dirty="0">
                <a:solidFill>
                  <a:srgbClr val="000000"/>
                </a:solidFill>
                <a:latin typeface="Times New Roman" panose="02020603050405020304" pitchFamily="18" charset="0"/>
                <a:cs typeface="Times New Roman" panose="02020603050405020304" pitchFamily="18" charset="0"/>
              </a:rPr>
              <a:t>       Именно в этот день в старшей и подготовительной группе было проведено мероприятие под названием "Детям о Пушкине": читали такие всемирно известные произведения как "Сказка о рыбаке и рыбке", «Сказка о царе Салтане", отрывок из великой поэмы "Руслан и Людмила" «У Лукоморья дуб зеленый...».</a:t>
            </a:r>
          </a:p>
          <a:p>
            <a:r>
              <a:rPr lang="ru-RU" sz="1300" dirty="0">
                <a:solidFill>
                  <a:srgbClr val="000000"/>
                </a:solidFill>
                <a:latin typeface="Times New Roman" panose="02020603050405020304" pitchFamily="18" charset="0"/>
                <a:cs typeface="Times New Roman" panose="02020603050405020304" pitchFamily="18" charset="0"/>
              </a:rPr>
              <a:t>        Дети с удовольствием посмотрели презентационный материал о жизни и творчестве поэта, а в финале мероприятия активно участвовали в викторине по произведениям Александра Сергеевича.</a:t>
            </a:r>
            <a:endParaRPr lang="ru-RU" sz="13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BFDFC3D6-FC5D-4212-BCA3-F3F515387A97}"/>
              </a:ext>
            </a:extLst>
          </p:cNvPr>
          <p:cNvPicPr>
            <a:picLocks noChangeAspect="1"/>
          </p:cNvPicPr>
          <p:nvPr/>
        </p:nvPicPr>
        <p:blipFill>
          <a:blip r:embed="rId3"/>
          <a:stretch>
            <a:fillRect/>
          </a:stretch>
        </p:blipFill>
        <p:spPr>
          <a:xfrm>
            <a:off x="3779912" y="3846276"/>
            <a:ext cx="4392488" cy="2360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a:extLst>
              <a:ext uri="{FF2B5EF4-FFF2-40B4-BE49-F238E27FC236}">
                <a16:creationId xmlns:a16="http://schemas.microsoft.com/office/drawing/2014/main" id="{878208B7-62F7-4D64-A40D-06A37E34F999}"/>
              </a:ext>
            </a:extLst>
          </p:cNvPr>
          <p:cNvPicPr>
            <a:picLocks noChangeAspect="1"/>
          </p:cNvPicPr>
          <p:nvPr/>
        </p:nvPicPr>
        <p:blipFill>
          <a:blip r:embed="rId4"/>
          <a:stretch>
            <a:fillRect/>
          </a:stretch>
        </p:blipFill>
        <p:spPr>
          <a:xfrm>
            <a:off x="575058" y="2450112"/>
            <a:ext cx="4174691" cy="2455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205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ppt_x</p:attrName>
                                        </p:attrNameLst>
                                      </p:cBhvr>
                                      <p:tavLst>
                                        <p:tav tm="0">
                                          <p:val>
                                            <p:strVal val="#ppt_x-.2"/>
                                          </p:val>
                                        </p:tav>
                                        <p:tav tm="100000">
                                          <p:val>
                                            <p:strVal val="#ppt_x"/>
                                          </p:val>
                                        </p:tav>
                                      </p:tavLst>
                                    </p:anim>
                                    <p:anim calcmode="lin" valueType="num">
                                      <p:cBhvr>
                                        <p:cTn id="8" dur="1000" fill="hold"/>
                                        <p:tgtEl>
                                          <p:spTgt spid="94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676401" y="476250"/>
            <a:ext cx="4859337" cy="793750"/>
          </a:xfrm>
        </p:spPr>
        <p:txBody>
          <a:bodyPr/>
          <a:lstStyle/>
          <a:p>
            <a:pPr algn="ctr" eaLnBrk="1" hangingPunct="1">
              <a:defRPr/>
            </a:pPr>
            <a:br>
              <a:rPr lang="ru-RU" dirty="0">
                <a:solidFill>
                  <a:schemeClr val="bg2"/>
                </a:solidFill>
              </a:rPr>
            </a:br>
            <a:endParaRPr lang="ru-RU" sz="2400" b="1" dirty="0">
              <a:solidFill>
                <a:schemeClr val="bg2"/>
              </a:solidFill>
            </a:endParaRPr>
          </a:p>
        </p:txBody>
      </p:sp>
      <p:pic>
        <p:nvPicPr>
          <p:cNvPr id="3" name="Рисунок 2"/>
          <p:cNvPicPr>
            <a:picLocks noChangeAspect="1"/>
          </p:cNvPicPr>
          <p:nvPr/>
        </p:nvPicPr>
        <p:blipFill>
          <a:blip r:embed="rId2"/>
          <a:stretch>
            <a:fillRect/>
          </a:stretch>
        </p:blipFill>
        <p:spPr>
          <a:xfrm>
            <a:off x="-17476" y="998"/>
            <a:ext cx="9161476" cy="6857002"/>
          </a:xfrm>
          <a:prstGeom prst="rect">
            <a:avLst/>
          </a:prstGeom>
        </p:spPr>
      </p:pic>
      <p:pic>
        <p:nvPicPr>
          <p:cNvPr id="6" name="Рисунок 5">
            <a:extLst>
              <a:ext uri="{FF2B5EF4-FFF2-40B4-BE49-F238E27FC236}">
                <a16:creationId xmlns:a16="http://schemas.microsoft.com/office/drawing/2014/main" id="{FB5C2B70-DC3C-49B3-9C3F-2D49904D669B}"/>
              </a:ext>
            </a:extLst>
          </p:cNvPr>
          <p:cNvPicPr>
            <a:picLocks noChangeAspect="1"/>
          </p:cNvPicPr>
          <p:nvPr/>
        </p:nvPicPr>
        <p:blipFill>
          <a:blip r:embed="rId3"/>
          <a:stretch>
            <a:fillRect/>
          </a:stretch>
        </p:blipFill>
        <p:spPr>
          <a:xfrm>
            <a:off x="660126" y="526018"/>
            <a:ext cx="3043244" cy="2398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a:extLst>
              <a:ext uri="{FF2B5EF4-FFF2-40B4-BE49-F238E27FC236}">
                <a16:creationId xmlns:a16="http://schemas.microsoft.com/office/drawing/2014/main" id="{911E40C8-4EA3-4C78-A886-7AF7D92CDAD5}"/>
              </a:ext>
            </a:extLst>
          </p:cNvPr>
          <p:cNvPicPr>
            <a:picLocks noChangeAspect="1"/>
          </p:cNvPicPr>
          <p:nvPr/>
        </p:nvPicPr>
        <p:blipFill>
          <a:blip r:embed="rId4"/>
          <a:stretch>
            <a:fillRect/>
          </a:stretch>
        </p:blipFill>
        <p:spPr>
          <a:xfrm>
            <a:off x="4609654" y="596501"/>
            <a:ext cx="3500188" cy="216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a:extLst>
              <a:ext uri="{FF2B5EF4-FFF2-40B4-BE49-F238E27FC236}">
                <a16:creationId xmlns:a16="http://schemas.microsoft.com/office/drawing/2014/main" id="{5C9D9117-C9DF-4B99-A1D5-5FA2165D4233}"/>
              </a:ext>
            </a:extLst>
          </p:cNvPr>
          <p:cNvPicPr>
            <a:picLocks noChangeAspect="1"/>
          </p:cNvPicPr>
          <p:nvPr/>
        </p:nvPicPr>
        <p:blipFill>
          <a:blip r:embed="rId5"/>
          <a:stretch>
            <a:fillRect/>
          </a:stretch>
        </p:blipFill>
        <p:spPr>
          <a:xfrm>
            <a:off x="603092" y="3945877"/>
            <a:ext cx="3569819" cy="2168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a:extLst>
              <a:ext uri="{FF2B5EF4-FFF2-40B4-BE49-F238E27FC236}">
                <a16:creationId xmlns:a16="http://schemas.microsoft.com/office/drawing/2014/main" id="{5018A743-11A6-4263-B23A-5BDD5A494C07}"/>
              </a:ext>
            </a:extLst>
          </p:cNvPr>
          <p:cNvPicPr>
            <a:picLocks noChangeAspect="1"/>
          </p:cNvPicPr>
          <p:nvPr/>
        </p:nvPicPr>
        <p:blipFill>
          <a:blip r:embed="rId6"/>
          <a:stretch>
            <a:fillRect/>
          </a:stretch>
        </p:blipFill>
        <p:spPr>
          <a:xfrm>
            <a:off x="5282234" y="3772061"/>
            <a:ext cx="3312368" cy="24842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a:extLst>
              <a:ext uri="{FF2B5EF4-FFF2-40B4-BE49-F238E27FC236}">
                <a16:creationId xmlns:a16="http://schemas.microsoft.com/office/drawing/2014/main" id="{C9C1FD78-0453-4E23-9ADD-F6A152CDE5D4}"/>
              </a:ext>
            </a:extLst>
          </p:cNvPr>
          <p:cNvPicPr>
            <a:picLocks noChangeAspect="1"/>
          </p:cNvPicPr>
          <p:nvPr/>
        </p:nvPicPr>
        <p:blipFill>
          <a:blip r:embed="rId7"/>
          <a:stretch>
            <a:fillRect/>
          </a:stretch>
        </p:blipFill>
        <p:spPr>
          <a:xfrm>
            <a:off x="2915816" y="2276872"/>
            <a:ext cx="3312368" cy="20236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6803115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ppt_x</p:attrName>
                                        </p:attrNameLst>
                                      </p:cBhvr>
                                      <p:tavLst>
                                        <p:tav tm="0">
                                          <p:val>
                                            <p:strVal val="#ppt_x-.2"/>
                                          </p:val>
                                        </p:tav>
                                        <p:tav tm="100000">
                                          <p:val>
                                            <p:strVal val="#ppt_x"/>
                                          </p:val>
                                        </p:tav>
                                      </p:tavLst>
                                    </p:anim>
                                    <p:anim calcmode="lin" valueType="num">
                                      <p:cBhvr>
                                        <p:cTn id="8" dur="1000" fill="hold"/>
                                        <p:tgtEl>
                                          <p:spTgt spid="94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676401" y="476250"/>
            <a:ext cx="4859337" cy="793750"/>
          </a:xfrm>
        </p:spPr>
        <p:txBody>
          <a:bodyPr/>
          <a:lstStyle/>
          <a:p>
            <a:pPr algn="ctr" eaLnBrk="1" hangingPunct="1">
              <a:defRPr/>
            </a:pPr>
            <a:br>
              <a:rPr lang="ru-RU" dirty="0">
                <a:solidFill>
                  <a:schemeClr val="bg2"/>
                </a:solidFill>
              </a:rPr>
            </a:br>
            <a:endParaRPr lang="ru-RU" sz="2400" b="1" dirty="0">
              <a:solidFill>
                <a:schemeClr val="bg2"/>
              </a:solidFill>
            </a:endParaRPr>
          </a:p>
        </p:txBody>
      </p:sp>
      <p:pic>
        <p:nvPicPr>
          <p:cNvPr id="3" name="Рисунок 2"/>
          <p:cNvPicPr>
            <a:picLocks noChangeAspect="1"/>
          </p:cNvPicPr>
          <p:nvPr/>
        </p:nvPicPr>
        <p:blipFill>
          <a:blip r:embed="rId2"/>
          <a:stretch>
            <a:fillRect/>
          </a:stretch>
        </p:blipFill>
        <p:spPr>
          <a:xfrm>
            <a:off x="-19145" y="0"/>
            <a:ext cx="9163145" cy="6858252"/>
          </a:xfrm>
          <a:prstGeom prst="rect">
            <a:avLst/>
          </a:prstGeom>
        </p:spPr>
      </p:pic>
      <p:pic>
        <p:nvPicPr>
          <p:cNvPr id="2" name="Рисунок 1">
            <a:extLst>
              <a:ext uri="{FF2B5EF4-FFF2-40B4-BE49-F238E27FC236}">
                <a16:creationId xmlns:a16="http://schemas.microsoft.com/office/drawing/2014/main" id="{ED75991E-3C1D-46E1-A729-A582750CEC4D}"/>
              </a:ext>
            </a:extLst>
          </p:cNvPr>
          <p:cNvPicPr>
            <a:picLocks noChangeAspect="1"/>
          </p:cNvPicPr>
          <p:nvPr/>
        </p:nvPicPr>
        <p:blipFill>
          <a:blip r:embed="rId3"/>
          <a:stretch>
            <a:fillRect/>
          </a:stretch>
        </p:blipFill>
        <p:spPr>
          <a:xfrm>
            <a:off x="683568" y="188640"/>
            <a:ext cx="2592288" cy="34563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Рисунок 3">
            <a:extLst>
              <a:ext uri="{FF2B5EF4-FFF2-40B4-BE49-F238E27FC236}">
                <a16:creationId xmlns:a16="http://schemas.microsoft.com/office/drawing/2014/main" id="{D22CEB48-52E8-4E60-98C1-65E919C75F0A}"/>
              </a:ext>
            </a:extLst>
          </p:cNvPr>
          <p:cNvPicPr>
            <a:picLocks noChangeAspect="1"/>
          </p:cNvPicPr>
          <p:nvPr/>
        </p:nvPicPr>
        <p:blipFill>
          <a:blip r:embed="rId4"/>
          <a:stretch>
            <a:fillRect/>
          </a:stretch>
        </p:blipFill>
        <p:spPr>
          <a:xfrm>
            <a:off x="3068713" y="2004418"/>
            <a:ext cx="2743868" cy="36584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Рисунок 8">
            <a:extLst>
              <a:ext uri="{FF2B5EF4-FFF2-40B4-BE49-F238E27FC236}">
                <a16:creationId xmlns:a16="http://schemas.microsoft.com/office/drawing/2014/main" id="{D05AB16E-D032-40FC-8EEE-E69B34B7F3F7}"/>
              </a:ext>
            </a:extLst>
          </p:cNvPr>
          <p:cNvPicPr>
            <a:picLocks noChangeAspect="1"/>
          </p:cNvPicPr>
          <p:nvPr/>
        </p:nvPicPr>
        <p:blipFill>
          <a:blip r:embed="rId5"/>
          <a:stretch>
            <a:fillRect/>
          </a:stretch>
        </p:blipFill>
        <p:spPr>
          <a:xfrm>
            <a:off x="6084168" y="3140968"/>
            <a:ext cx="2520278" cy="33603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Рисунок 9">
            <a:extLst>
              <a:ext uri="{FF2B5EF4-FFF2-40B4-BE49-F238E27FC236}">
                <a16:creationId xmlns:a16="http://schemas.microsoft.com/office/drawing/2014/main" id="{2797A8A1-BCF9-4A65-9FC9-74E40BF30803}"/>
              </a:ext>
            </a:extLst>
          </p:cNvPr>
          <p:cNvPicPr>
            <a:picLocks noChangeAspect="1"/>
          </p:cNvPicPr>
          <p:nvPr/>
        </p:nvPicPr>
        <p:blipFill>
          <a:blip r:embed="rId6"/>
          <a:stretch>
            <a:fillRect/>
          </a:stretch>
        </p:blipFill>
        <p:spPr>
          <a:xfrm>
            <a:off x="4502081" y="680901"/>
            <a:ext cx="2476499" cy="1166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12601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ppt_x</p:attrName>
                                        </p:attrNameLst>
                                      </p:cBhvr>
                                      <p:tavLst>
                                        <p:tav tm="0">
                                          <p:val>
                                            <p:strVal val="#ppt_x-.2"/>
                                          </p:val>
                                        </p:tav>
                                        <p:tav tm="100000">
                                          <p:val>
                                            <p:strVal val="#ppt_x"/>
                                          </p:val>
                                        </p:tav>
                                      </p:tavLst>
                                    </p:anim>
                                    <p:anim calcmode="lin" valueType="num">
                                      <p:cBhvr>
                                        <p:cTn id="8" dur="1000" fill="hold"/>
                                        <p:tgtEl>
                                          <p:spTgt spid="94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676401" y="476250"/>
            <a:ext cx="4859337" cy="793750"/>
          </a:xfrm>
        </p:spPr>
        <p:txBody>
          <a:bodyPr/>
          <a:lstStyle/>
          <a:p>
            <a:pPr algn="ctr" eaLnBrk="1" hangingPunct="1">
              <a:defRPr/>
            </a:pPr>
            <a:br>
              <a:rPr lang="ru-RU" dirty="0">
                <a:solidFill>
                  <a:schemeClr val="bg2"/>
                </a:solidFill>
              </a:rPr>
            </a:br>
            <a:endParaRPr lang="ru-RU" sz="2400" b="1" dirty="0">
              <a:solidFill>
                <a:schemeClr val="bg2"/>
              </a:solidFill>
            </a:endParaRPr>
          </a:p>
        </p:txBody>
      </p:sp>
      <p:pic>
        <p:nvPicPr>
          <p:cNvPr id="3" name="Рисунок 2"/>
          <p:cNvPicPr>
            <a:picLocks noChangeAspect="1"/>
          </p:cNvPicPr>
          <p:nvPr/>
        </p:nvPicPr>
        <p:blipFill>
          <a:blip r:embed="rId2"/>
          <a:stretch>
            <a:fillRect/>
          </a:stretch>
        </p:blipFill>
        <p:spPr>
          <a:xfrm>
            <a:off x="-17476" y="998"/>
            <a:ext cx="9161476" cy="6857002"/>
          </a:xfrm>
          <a:prstGeom prst="rect">
            <a:avLst/>
          </a:prstGeom>
        </p:spPr>
      </p:pic>
      <p:sp>
        <p:nvSpPr>
          <p:cNvPr id="11" name="TextBox 10">
            <a:extLst>
              <a:ext uri="{FF2B5EF4-FFF2-40B4-BE49-F238E27FC236}">
                <a16:creationId xmlns:a16="http://schemas.microsoft.com/office/drawing/2014/main" id="{1FEE114F-8AA7-4F53-8A88-211B1A238C02}"/>
              </a:ext>
            </a:extLst>
          </p:cNvPr>
          <p:cNvSpPr txBox="1"/>
          <p:nvPr/>
        </p:nvSpPr>
        <p:spPr>
          <a:xfrm>
            <a:off x="323528" y="476250"/>
            <a:ext cx="8676456" cy="2893100"/>
          </a:xfrm>
          <a:prstGeom prst="rect">
            <a:avLst/>
          </a:prstGeom>
          <a:noFill/>
        </p:spPr>
        <p:txBody>
          <a:bodyPr wrap="square">
            <a:spAutoFit/>
          </a:bodyPr>
          <a:lstStyle/>
          <a:p>
            <a:r>
              <a:rPr lang="ru-RU" sz="1200" b="0" i="0" dirty="0">
                <a:solidFill>
                  <a:srgbClr val="000000"/>
                </a:solidFill>
                <a:effectLst/>
                <a:latin typeface="Times New Roman" panose="02020603050405020304" pitchFamily="18" charset="0"/>
                <a:cs typeface="Times New Roman" panose="02020603050405020304" pitchFamily="18" charset="0"/>
              </a:rPr>
              <a:t>С 21 по 24 февраля прошли спортивные досуги «Будем в армии служить, будем Родину любить"</a:t>
            </a:r>
            <a:br>
              <a:rPr lang="ru-RU" sz="1200" dirty="0">
                <a:latin typeface="Times New Roman" panose="02020603050405020304" pitchFamily="18" charset="0"/>
                <a:cs typeface="Times New Roman" panose="02020603050405020304" pitchFamily="18" charset="0"/>
              </a:rPr>
            </a:br>
            <a:r>
              <a:rPr lang="ru-RU" sz="1200" b="0" i="0" dirty="0">
                <a:solidFill>
                  <a:srgbClr val="000000"/>
                </a:solidFill>
                <a:effectLst/>
                <a:latin typeface="Times New Roman" panose="02020603050405020304" pitchFamily="18" charset="0"/>
                <a:cs typeface="Times New Roman" panose="02020603050405020304" pitchFamily="18" charset="0"/>
              </a:rPr>
              <a:t>Цель: создание благоприятного эмоционального состояния у детей посредством активизации двигательной деятельности; совершенствовать развитие физических качеств по средствам эстафет; расширять представления детей о празднике, посвящённом дню защитника Отечества</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p>
          <a:p>
            <a:r>
              <a:rPr lang="ru-RU" sz="1200" dirty="0">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Двадцать третье февраля</a:t>
            </a:r>
          </a:p>
          <a:p>
            <a:r>
              <a:rPr lang="ru-RU" sz="1400" dirty="0">
                <a:solidFill>
                  <a:srgbClr val="000000"/>
                </a:solidFill>
                <a:latin typeface="Times New Roman" panose="02020603050405020304" pitchFamily="18" charset="0"/>
                <a:cs typeface="Times New Roman" panose="02020603050405020304" pitchFamily="18" charset="0"/>
              </a:rPr>
              <a:t>                                                                                Стало праздником не зря —</a:t>
            </a:r>
          </a:p>
          <a:p>
            <a:r>
              <a:rPr lang="ru-RU" sz="1400" dirty="0">
                <a:solidFill>
                  <a:srgbClr val="000000"/>
                </a:solidFill>
                <a:latin typeface="Times New Roman" panose="02020603050405020304" pitchFamily="18" charset="0"/>
                <a:cs typeface="Times New Roman" panose="02020603050405020304" pitchFamily="18" charset="0"/>
              </a:rPr>
              <a:t>                                                                                          В этот день традиционно</a:t>
            </a:r>
          </a:p>
          <a:p>
            <a:r>
              <a:rPr lang="ru-RU" sz="1400" dirty="0">
                <a:solidFill>
                  <a:srgbClr val="000000"/>
                </a:solidFill>
                <a:latin typeface="Times New Roman" panose="02020603050405020304" pitchFamily="18" charset="0"/>
                <a:cs typeface="Times New Roman" panose="02020603050405020304" pitchFamily="18" charset="0"/>
              </a:rPr>
              <a:t>                                                                                                   Вам желаем всенародно</a:t>
            </a:r>
          </a:p>
          <a:p>
            <a:r>
              <a:rPr lang="ru-RU" sz="1400" dirty="0">
                <a:solidFill>
                  <a:srgbClr val="000000"/>
                </a:solidFill>
                <a:latin typeface="Times New Roman" panose="02020603050405020304" pitchFamily="18" charset="0"/>
                <a:cs typeface="Times New Roman" panose="02020603050405020304" pitchFamily="18" charset="0"/>
              </a:rPr>
              <a:t>                                                                                                             Счастья, мира и удачи,</a:t>
            </a:r>
          </a:p>
          <a:p>
            <a:r>
              <a:rPr lang="ru-RU" sz="1400" dirty="0">
                <a:solidFill>
                  <a:srgbClr val="000000"/>
                </a:solidFill>
                <a:latin typeface="Times New Roman" panose="02020603050405020304" pitchFamily="18" charset="0"/>
                <a:cs typeface="Times New Roman" panose="02020603050405020304" pitchFamily="18" charset="0"/>
              </a:rPr>
              <a:t>                                                                                                                        Радости, любви в придачу.</a:t>
            </a:r>
          </a:p>
          <a:p>
            <a:endParaRPr lang="ru-RU" sz="1400" dirty="0">
              <a:latin typeface="Times New Roman" panose="02020603050405020304" pitchFamily="18" charset="0"/>
              <a:cs typeface="Times New Roman" panose="02020603050405020304" pitchFamily="18" charset="0"/>
            </a:endParaRPr>
          </a:p>
          <a:p>
            <a:br>
              <a:rPr lang="ru-RU" sz="1200" dirty="0">
                <a:latin typeface="Times New Roman" panose="02020603050405020304" pitchFamily="18" charset="0"/>
                <a:cs typeface="Times New Roman" panose="02020603050405020304" pitchFamily="18" charset="0"/>
              </a:rPr>
            </a:br>
            <a:endParaRPr lang="ru-RU" sz="1200"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45D4BE2E-5B98-42F6-93A6-D0EE35A9D873}"/>
              </a:ext>
            </a:extLst>
          </p:cNvPr>
          <p:cNvPicPr>
            <a:picLocks noChangeAspect="1"/>
          </p:cNvPicPr>
          <p:nvPr/>
        </p:nvPicPr>
        <p:blipFill>
          <a:blip r:embed="rId3"/>
          <a:stretch>
            <a:fillRect/>
          </a:stretch>
        </p:blipFill>
        <p:spPr>
          <a:xfrm>
            <a:off x="657596" y="2108248"/>
            <a:ext cx="3331063" cy="2498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a:extLst>
              <a:ext uri="{FF2B5EF4-FFF2-40B4-BE49-F238E27FC236}">
                <a16:creationId xmlns:a16="http://schemas.microsoft.com/office/drawing/2014/main" id="{6EF80020-11FA-46E3-929C-2AC3845AC25E}"/>
              </a:ext>
            </a:extLst>
          </p:cNvPr>
          <p:cNvPicPr>
            <a:picLocks noChangeAspect="1"/>
          </p:cNvPicPr>
          <p:nvPr/>
        </p:nvPicPr>
        <p:blipFill>
          <a:blip r:embed="rId4"/>
          <a:stretch>
            <a:fillRect/>
          </a:stretch>
        </p:blipFill>
        <p:spPr>
          <a:xfrm>
            <a:off x="4596664" y="3357397"/>
            <a:ext cx="3419872" cy="2564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814001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ppt_x</p:attrName>
                                        </p:attrNameLst>
                                      </p:cBhvr>
                                      <p:tavLst>
                                        <p:tav tm="0">
                                          <p:val>
                                            <p:strVal val="#ppt_x-.2"/>
                                          </p:val>
                                        </p:tav>
                                        <p:tav tm="100000">
                                          <p:val>
                                            <p:strVal val="#ppt_x"/>
                                          </p:val>
                                        </p:tav>
                                      </p:tavLst>
                                    </p:anim>
                                    <p:anim calcmode="lin" valueType="num">
                                      <p:cBhvr>
                                        <p:cTn id="8" dur="1000" fill="hold"/>
                                        <p:tgtEl>
                                          <p:spTgt spid="94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676401" y="476250"/>
            <a:ext cx="4859337" cy="793750"/>
          </a:xfrm>
        </p:spPr>
        <p:txBody>
          <a:bodyPr/>
          <a:lstStyle/>
          <a:p>
            <a:pPr algn="ctr" eaLnBrk="1" hangingPunct="1">
              <a:defRPr/>
            </a:pPr>
            <a:br>
              <a:rPr lang="ru-RU" dirty="0">
                <a:solidFill>
                  <a:schemeClr val="bg2"/>
                </a:solidFill>
              </a:rPr>
            </a:br>
            <a:endParaRPr lang="ru-RU" sz="2400" b="1" dirty="0">
              <a:solidFill>
                <a:schemeClr val="bg2"/>
              </a:solidFill>
            </a:endParaRPr>
          </a:p>
        </p:txBody>
      </p:sp>
      <p:pic>
        <p:nvPicPr>
          <p:cNvPr id="3" name="Рисунок 2"/>
          <p:cNvPicPr>
            <a:picLocks noChangeAspect="1"/>
          </p:cNvPicPr>
          <p:nvPr/>
        </p:nvPicPr>
        <p:blipFill>
          <a:blip r:embed="rId2"/>
          <a:stretch>
            <a:fillRect/>
          </a:stretch>
        </p:blipFill>
        <p:spPr>
          <a:xfrm>
            <a:off x="-17476" y="998"/>
            <a:ext cx="9161476" cy="6857002"/>
          </a:xfrm>
          <a:prstGeom prst="rect">
            <a:avLst/>
          </a:prstGeom>
        </p:spPr>
      </p:pic>
      <p:pic>
        <p:nvPicPr>
          <p:cNvPr id="4" name="Рисунок 3">
            <a:extLst>
              <a:ext uri="{FF2B5EF4-FFF2-40B4-BE49-F238E27FC236}">
                <a16:creationId xmlns:a16="http://schemas.microsoft.com/office/drawing/2014/main" id="{E33DE8F8-FCB6-486C-AB0A-E034E8644997}"/>
              </a:ext>
            </a:extLst>
          </p:cNvPr>
          <p:cNvPicPr>
            <a:picLocks noChangeAspect="1"/>
          </p:cNvPicPr>
          <p:nvPr/>
        </p:nvPicPr>
        <p:blipFill>
          <a:blip r:embed="rId3"/>
          <a:stretch>
            <a:fillRect/>
          </a:stretch>
        </p:blipFill>
        <p:spPr>
          <a:xfrm>
            <a:off x="3707904" y="3284984"/>
            <a:ext cx="4443986" cy="2499742"/>
          </a:xfrm>
          <a:prstGeom prst="rect">
            <a:avLst/>
          </a:prstGeom>
        </p:spPr>
      </p:pic>
      <p:pic>
        <p:nvPicPr>
          <p:cNvPr id="9" name="Рисунок 8">
            <a:extLst>
              <a:ext uri="{FF2B5EF4-FFF2-40B4-BE49-F238E27FC236}">
                <a16:creationId xmlns:a16="http://schemas.microsoft.com/office/drawing/2014/main" id="{C692D1CD-EFDE-45B1-9313-6D4E2378C692}"/>
              </a:ext>
            </a:extLst>
          </p:cNvPr>
          <p:cNvPicPr>
            <a:picLocks noChangeAspect="1"/>
          </p:cNvPicPr>
          <p:nvPr/>
        </p:nvPicPr>
        <p:blipFill>
          <a:blip r:embed="rId4"/>
          <a:stretch>
            <a:fillRect/>
          </a:stretch>
        </p:blipFill>
        <p:spPr>
          <a:xfrm>
            <a:off x="703929" y="764704"/>
            <a:ext cx="2376264" cy="3164702"/>
          </a:xfrm>
          <a:prstGeom prst="rect">
            <a:avLst/>
          </a:prstGeom>
        </p:spPr>
      </p:pic>
      <p:pic>
        <p:nvPicPr>
          <p:cNvPr id="10" name="Рисунок 9">
            <a:extLst>
              <a:ext uri="{FF2B5EF4-FFF2-40B4-BE49-F238E27FC236}">
                <a16:creationId xmlns:a16="http://schemas.microsoft.com/office/drawing/2014/main" id="{3B090E74-FFBF-46A9-8CD5-4D8830A0AA43}"/>
              </a:ext>
            </a:extLst>
          </p:cNvPr>
          <p:cNvPicPr>
            <a:picLocks noChangeAspect="1"/>
          </p:cNvPicPr>
          <p:nvPr/>
        </p:nvPicPr>
        <p:blipFill>
          <a:blip r:embed="rId5"/>
          <a:stretch>
            <a:fillRect/>
          </a:stretch>
        </p:blipFill>
        <p:spPr>
          <a:xfrm>
            <a:off x="3555901" y="527990"/>
            <a:ext cx="4283968" cy="1904809"/>
          </a:xfrm>
          <a:prstGeom prst="rect">
            <a:avLst/>
          </a:prstGeom>
        </p:spPr>
      </p:pic>
      <p:pic>
        <p:nvPicPr>
          <p:cNvPr id="11" name="Рисунок 10">
            <a:extLst>
              <a:ext uri="{FF2B5EF4-FFF2-40B4-BE49-F238E27FC236}">
                <a16:creationId xmlns:a16="http://schemas.microsoft.com/office/drawing/2014/main" id="{9A09114E-5C0A-4FFB-AE02-E96808AD0D0A}"/>
              </a:ext>
            </a:extLst>
          </p:cNvPr>
          <p:cNvPicPr>
            <a:picLocks noChangeAspect="1"/>
          </p:cNvPicPr>
          <p:nvPr/>
        </p:nvPicPr>
        <p:blipFill>
          <a:blip r:embed="rId6"/>
          <a:stretch>
            <a:fillRect/>
          </a:stretch>
        </p:blipFill>
        <p:spPr>
          <a:xfrm>
            <a:off x="899592" y="4201344"/>
            <a:ext cx="3189300" cy="2271237"/>
          </a:xfrm>
          <a:prstGeom prst="rect">
            <a:avLst/>
          </a:prstGeom>
        </p:spPr>
      </p:pic>
    </p:spTree>
    <p:extLst>
      <p:ext uri="{BB962C8B-B14F-4D97-AF65-F5344CB8AC3E}">
        <p14:creationId xmlns:p14="http://schemas.microsoft.com/office/powerpoint/2010/main" val="228073512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ppt_x</p:attrName>
                                        </p:attrNameLst>
                                      </p:cBhvr>
                                      <p:tavLst>
                                        <p:tav tm="0">
                                          <p:val>
                                            <p:strVal val="#ppt_x-.2"/>
                                          </p:val>
                                        </p:tav>
                                        <p:tav tm="100000">
                                          <p:val>
                                            <p:strVal val="#ppt_x"/>
                                          </p:val>
                                        </p:tav>
                                      </p:tavLst>
                                    </p:anim>
                                    <p:anim calcmode="lin" valueType="num">
                                      <p:cBhvr>
                                        <p:cTn id="8" dur="1000" fill="hold"/>
                                        <p:tgtEl>
                                          <p:spTgt spid="94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676401" y="476250"/>
            <a:ext cx="4859337" cy="793750"/>
          </a:xfrm>
        </p:spPr>
        <p:txBody>
          <a:bodyPr/>
          <a:lstStyle/>
          <a:p>
            <a:pPr algn="ctr" eaLnBrk="1" hangingPunct="1">
              <a:defRPr/>
            </a:pPr>
            <a:br>
              <a:rPr lang="ru-RU" dirty="0">
                <a:solidFill>
                  <a:schemeClr val="bg2"/>
                </a:solidFill>
              </a:rPr>
            </a:br>
            <a:endParaRPr lang="ru-RU" sz="2400" b="1" dirty="0">
              <a:solidFill>
                <a:schemeClr val="bg2"/>
              </a:solidFill>
            </a:endParaRPr>
          </a:p>
        </p:txBody>
      </p:sp>
      <p:pic>
        <p:nvPicPr>
          <p:cNvPr id="3" name="Рисунок 2"/>
          <p:cNvPicPr>
            <a:picLocks noChangeAspect="1"/>
          </p:cNvPicPr>
          <p:nvPr/>
        </p:nvPicPr>
        <p:blipFill>
          <a:blip r:embed="rId2"/>
          <a:stretch>
            <a:fillRect/>
          </a:stretch>
        </p:blipFill>
        <p:spPr>
          <a:xfrm>
            <a:off x="-17476" y="998"/>
            <a:ext cx="9161476" cy="6857002"/>
          </a:xfrm>
          <a:prstGeom prst="rect">
            <a:avLst/>
          </a:prstGeom>
        </p:spPr>
      </p:pic>
      <p:pic>
        <p:nvPicPr>
          <p:cNvPr id="4" name="Рисунок 3">
            <a:extLst>
              <a:ext uri="{FF2B5EF4-FFF2-40B4-BE49-F238E27FC236}">
                <a16:creationId xmlns:a16="http://schemas.microsoft.com/office/drawing/2014/main" id="{56C9B895-6CAC-42AA-B92D-C17D1D057B5B}"/>
              </a:ext>
            </a:extLst>
          </p:cNvPr>
          <p:cNvPicPr>
            <a:picLocks noChangeAspect="1"/>
          </p:cNvPicPr>
          <p:nvPr/>
        </p:nvPicPr>
        <p:blipFill>
          <a:blip r:embed="rId3"/>
          <a:stretch>
            <a:fillRect/>
          </a:stretch>
        </p:blipFill>
        <p:spPr>
          <a:xfrm>
            <a:off x="1475656" y="3217845"/>
            <a:ext cx="6372200" cy="30148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FD51DD94-2E59-4BF6-A7BF-6E82C7CD0A41}"/>
              </a:ext>
            </a:extLst>
          </p:cNvPr>
          <p:cNvSpPr txBox="1"/>
          <p:nvPr/>
        </p:nvSpPr>
        <p:spPr>
          <a:xfrm>
            <a:off x="1095399" y="591034"/>
            <a:ext cx="6372200" cy="2277547"/>
          </a:xfrm>
          <a:prstGeom prst="rect">
            <a:avLst/>
          </a:prstGeom>
          <a:noFill/>
        </p:spPr>
        <p:txBody>
          <a:bodyPr wrap="square">
            <a:spAutoFit/>
          </a:bodyPr>
          <a:lstStyle/>
          <a:p>
            <a:r>
              <a:rPr lang="ru-RU" sz="1600" dirty="0">
                <a:solidFill>
                  <a:srgbClr val="000000"/>
                </a:solidFill>
                <a:latin typeface="Times New Roman" panose="02020603050405020304" pitchFamily="18" charset="0"/>
                <a:cs typeface="Times New Roman" panose="02020603050405020304" pitchFamily="18" charset="0"/>
              </a:rPr>
              <a:t>Да, прекрасна наша родная земля, но защитить она себя не может. Поэтому на защиту родной земли всегда становились сильные и храбрые воины. В давние-давние времена нашу родину защищали богатыри. </a:t>
            </a:r>
          </a:p>
          <a:p>
            <a:pPr algn="ctr"/>
            <a:endParaRPr lang="ru-RU" sz="1400" dirty="0">
              <a:solidFill>
                <a:srgbClr val="000000"/>
              </a:solidFill>
              <a:latin typeface="Times New Roman" panose="02020603050405020304" pitchFamily="18" charset="0"/>
              <a:cs typeface="Times New Roman" panose="02020603050405020304" pitchFamily="18" charset="0"/>
            </a:endParaRPr>
          </a:p>
          <a:p>
            <a:pPr algn="ctr"/>
            <a:r>
              <a:rPr lang="ru-RU" sz="1600" dirty="0">
                <a:solidFill>
                  <a:srgbClr val="000000"/>
                </a:solidFill>
                <a:latin typeface="Times New Roman" panose="02020603050405020304" pitchFamily="18" charset="0"/>
                <a:cs typeface="Times New Roman" panose="02020603050405020304" pitchFamily="18" charset="0"/>
              </a:rPr>
              <a:t>На лбу бывают шишки.</a:t>
            </a:r>
          </a:p>
          <a:p>
            <a:pPr algn="ctr"/>
            <a:r>
              <a:rPr lang="ru-RU" sz="1600" dirty="0">
                <a:solidFill>
                  <a:srgbClr val="000000"/>
                </a:solidFill>
                <a:latin typeface="Times New Roman" panose="02020603050405020304" pitchFamily="18" charset="0"/>
                <a:cs typeface="Times New Roman" panose="02020603050405020304" pitchFamily="18" charset="0"/>
              </a:rPr>
              <a:t>Под глазом — фонари.</a:t>
            </a:r>
          </a:p>
          <a:p>
            <a:pPr algn="ctr"/>
            <a:r>
              <a:rPr lang="ru-RU" sz="1600" dirty="0">
                <a:solidFill>
                  <a:srgbClr val="000000"/>
                </a:solidFill>
                <a:latin typeface="Times New Roman" panose="02020603050405020304" pitchFamily="18" charset="0"/>
                <a:cs typeface="Times New Roman" panose="02020603050405020304" pitchFamily="18" charset="0"/>
              </a:rPr>
              <a:t>Уж если мы – мальчишки,</a:t>
            </a:r>
          </a:p>
          <a:p>
            <a:pPr algn="ctr"/>
            <a:r>
              <a:rPr lang="ru-RU" sz="1600" dirty="0">
                <a:solidFill>
                  <a:srgbClr val="000000"/>
                </a:solidFill>
                <a:latin typeface="Times New Roman" panose="02020603050405020304" pitchFamily="18" charset="0"/>
                <a:cs typeface="Times New Roman" panose="02020603050405020304" pitchFamily="18" charset="0"/>
              </a:rPr>
              <a:t>То мы богатыри.</a:t>
            </a:r>
          </a:p>
        </p:txBody>
      </p:sp>
    </p:spTree>
    <p:extLst>
      <p:ext uri="{BB962C8B-B14F-4D97-AF65-F5344CB8AC3E}">
        <p14:creationId xmlns:p14="http://schemas.microsoft.com/office/powerpoint/2010/main" val="32284118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ppt_x</p:attrName>
                                        </p:attrNameLst>
                                      </p:cBhvr>
                                      <p:tavLst>
                                        <p:tav tm="0">
                                          <p:val>
                                            <p:strVal val="#ppt_x-.2"/>
                                          </p:val>
                                        </p:tav>
                                        <p:tav tm="100000">
                                          <p:val>
                                            <p:strVal val="#ppt_x"/>
                                          </p:val>
                                        </p:tav>
                                      </p:tavLst>
                                    </p:anim>
                                    <p:anim calcmode="lin" valueType="num">
                                      <p:cBhvr>
                                        <p:cTn id="8" dur="1000" fill="hold"/>
                                        <p:tgtEl>
                                          <p:spTgt spid="94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676401" y="476250"/>
            <a:ext cx="4859337" cy="793750"/>
          </a:xfrm>
        </p:spPr>
        <p:txBody>
          <a:bodyPr/>
          <a:lstStyle/>
          <a:p>
            <a:pPr algn="ctr" eaLnBrk="1" hangingPunct="1">
              <a:defRPr/>
            </a:pPr>
            <a:br>
              <a:rPr lang="ru-RU" dirty="0">
                <a:solidFill>
                  <a:schemeClr val="bg2"/>
                </a:solidFill>
              </a:rPr>
            </a:br>
            <a:endParaRPr lang="ru-RU" sz="2400" b="1" dirty="0">
              <a:solidFill>
                <a:schemeClr val="bg2"/>
              </a:solidFill>
            </a:endParaRPr>
          </a:p>
        </p:txBody>
      </p:sp>
      <p:pic>
        <p:nvPicPr>
          <p:cNvPr id="3" name="Рисунок 2"/>
          <p:cNvPicPr>
            <a:picLocks noChangeAspect="1"/>
          </p:cNvPicPr>
          <p:nvPr/>
        </p:nvPicPr>
        <p:blipFill>
          <a:blip r:embed="rId2"/>
          <a:stretch>
            <a:fillRect/>
          </a:stretch>
        </p:blipFill>
        <p:spPr>
          <a:xfrm>
            <a:off x="-17476" y="998"/>
            <a:ext cx="9161476" cy="6857002"/>
          </a:xfrm>
          <a:prstGeom prst="rect">
            <a:avLst/>
          </a:prstGeom>
        </p:spPr>
      </p:pic>
      <p:pic>
        <p:nvPicPr>
          <p:cNvPr id="5" name="Рисунок 4">
            <a:extLst>
              <a:ext uri="{FF2B5EF4-FFF2-40B4-BE49-F238E27FC236}">
                <a16:creationId xmlns:a16="http://schemas.microsoft.com/office/drawing/2014/main" id="{D98FECB2-68AA-4307-91D9-5D3F8726A8C3}"/>
              </a:ext>
            </a:extLst>
          </p:cNvPr>
          <p:cNvPicPr>
            <a:picLocks noChangeAspect="1"/>
          </p:cNvPicPr>
          <p:nvPr/>
        </p:nvPicPr>
        <p:blipFill rotWithShape="1">
          <a:blip r:embed="rId3"/>
          <a:srcRect r="1176" b="41600"/>
          <a:stretch/>
        </p:blipFill>
        <p:spPr>
          <a:xfrm>
            <a:off x="582828" y="458735"/>
            <a:ext cx="2187145" cy="2731824"/>
          </a:xfrm>
          <a:prstGeom prst="snip2DiagRect">
            <a:avLst>
              <a:gd name="adj1" fmla="val 734"/>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id="{217F15E5-B5D7-4C12-86AF-1508B8B77CF2}"/>
              </a:ext>
            </a:extLst>
          </p:cNvPr>
          <p:cNvPicPr>
            <a:picLocks noChangeAspect="1"/>
          </p:cNvPicPr>
          <p:nvPr/>
        </p:nvPicPr>
        <p:blipFill rotWithShape="1">
          <a:blip r:embed="rId4"/>
          <a:srcRect l="20075" r="32675" b="1731"/>
          <a:stretch/>
        </p:blipFill>
        <p:spPr>
          <a:xfrm>
            <a:off x="2389854" y="2185276"/>
            <a:ext cx="4176464" cy="25120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id="{4F14E9D9-6E2C-482C-9251-9A1BE09E7A5E}"/>
              </a:ext>
            </a:extLst>
          </p:cNvPr>
          <p:cNvPicPr>
            <a:picLocks noChangeAspect="1"/>
          </p:cNvPicPr>
          <p:nvPr/>
        </p:nvPicPr>
        <p:blipFill rotWithShape="1">
          <a:blip r:embed="rId5"/>
          <a:srcRect r="1176" b="41600"/>
          <a:stretch/>
        </p:blipFill>
        <p:spPr>
          <a:xfrm>
            <a:off x="6300192" y="3478163"/>
            <a:ext cx="2343025" cy="29265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881571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1000" fill="hold"/>
                                        <p:tgtEl>
                                          <p:spTgt spid="94210"/>
                                        </p:tgtEl>
                                        <p:attrNameLst>
                                          <p:attrName>ppt_x</p:attrName>
                                        </p:attrNameLst>
                                      </p:cBhvr>
                                      <p:tavLst>
                                        <p:tav tm="0">
                                          <p:val>
                                            <p:strVal val="#ppt_x-.2"/>
                                          </p:val>
                                        </p:tav>
                                        <p:tav tm="100000">
                                          <p:val>
                                            <p:strVal val="#ppt_x"/>
                                          </p:val>
                                        </p:tav>
                                      </p:tavLst>
                                    </p:anim>
                                    <p:anim calcmode="lin" valueType="num">
                                      <p:cBhvr>
                                        <p:cTn id="8" dur="1000" fill="hold"/>
                                        <p:tgtEl>
                                          <p:spTgt spid="94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theme/theme1.xml><?xml version="1.0" encoding="utf-8"?>
<a:theme xmlns:a="http://schemas.openxmlformats.org/drawingml/2006/main" name="Океан">
  <a:themeElements>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Океан">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Океан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Океан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Океан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Океан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Океан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Океан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Океан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Ocean</Template>
  <TotalTime>2186</TotalTime>
  <Words>319</Words>
  <Application>Microsoft Office PowerPoint</Application>
  <PresentationFormat>Экран (4:3)</PresentationFormat>
  <Paragraphs>32</Paragraphs>
  <Slides>10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Arial</vt:lpstr>
      <vt:lpstr>Arial Black</vt:lpstr>
      <vt:lpstr>Tahoma</vt:lpstr>
      <vt:lpstr>Times New Roman</vt:lpstr>
      <vt:lpstr>Wingdings</vt:lpstr>
      <vt:lpstr>Океан</vt:lpstr>
      <vt:lpstr>Презентация PowerPoint</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Представляем наш детский сад</dc:title>
  <dc:creator>домашний</dc:creator>
  <cp:lastModifiedBy>XEON</cp:lastModifiedBy>
  <cp:revision>128</cp:revision>
  <dcterms:created xsi:type="dcterms:W3CDTF">2007-10-25T17:07:47Z</dcterms:created>
  <dcterms:modified xsi:type="dcterms:W3CDTF">2022-03-13T19:17:45Z</dcterms:modified>
</cp:coreProperties>
</file>