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5" r:id="rId1"/>
  </p:sldMasterIdLst>
  <p:sldIdLst>
    <p:sldId id="256" r:id="rId2"/>
    <p:sldId id="275" r:id="rId3"/>
    <p:sldId id="316" r:id="rId4"/>
    <p:sldId id="317" r:id="rId5"/>
    <p:sldId id="321" r:id="rId6"/>
    <p:sldId id="319" r:id="rId7"/>
    <p:sldId id="324" r:id="rId8"/>
    <p:sldId id="320" r:id="rId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3333FF"/>
    <a:srgbClr val="800000"/>
    <a:srgbClr val="FFFFCC"/>
    <a:srgbClr val="00CCFF"/>
    <a:srgbClr val="00FFFF"/>
    <a:srgbClr val="66FF33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18" autoAdjust="0"/>
    <p:restoredTop sz="94660"/>
  </p:normalViewPr>
  <p:slideViewPr>
    <p:cSldViewPr>
      <p:cViewPr varScale="1">
        <p:scale>
          <a:sx n="108" d="100"/>
          <a:sy n="108" d="100"/>
        </p:scale>
        <p:origin x="166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8.xml"/><Relationship Id="rId3" Type="http://schemas.openxmlformats.org/officeDocument/2006/relationships/slide" Target="slides/slide3.xml"/><Relationship Id="rId7" Type="http://schemas.openxmlformats.org/officeDocument/2006/relationships/slide" Target="slides/slide7.xml"/><Relationship Id="rId2" Type="http://schemas.openxmlformats.org/officeDocument/2006/relationships/slide" Target="slides/slide2.xml"/><Relationship Id="rId1" Type="http://schemas.openxmlformats.org/officeDocument/2006/relationships/slide" Target="slides/slide1.xml"/><Relationship Id="rId6" Type="http://schemas.openxmlformats.org/officeDocument/2006/relationships/slide" Target="slides/slide6.xml"/><Relationship Id="rId5" Type="http://schemas.openxmlformats.org/officeDocument/2006/relationships/slide" Target="slides/slide5.xml"/><Relationship Id="rId4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556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1052F-6D36-4372-933B-026703F611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B12294-642A-4B9C-8EA7-CB4D7750DD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E3BB0-9004-4C5F-96FE-2C3128E0D9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A9C6D-2AE8-407B-B28D-A5FD3E3046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5DEC0-C2F9-45C0-AD69-1EE8C6619B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D54C3-A8CD-40AA-A72A-7C7CF32283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1D267-D7EC-48C4-87CA-618DF24AAC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4B3F7-7DFE-47C3-B10B-DCAF7503FD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96784-F171-464B-ACB7-2DE10FF07A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16E1A-5C7A-4602-A1BA-9FCE8FC21D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65ED4-58DD-4C13-B127-38548400F9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00FFFF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54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4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4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B2A50E0-BC57-4077-9AFA-E0871D7EDC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4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8"/>
          <p:cNvSpPr txBox="1">
            <a:spLocks noChangeArrowheads="1"/>
          </p:cNvSpPr>
          <p:nvPr/>
        </p:nvSpPr>
        <p:spPr bwMode="auto">
          <a:xfrm>
            <a:off x="1547813" y="5805488"/>
            <a:ext cx="548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2000" b="1">
              <a:latin typeface="Arial Black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06" y="0"/>
            <a:ext cx="9155905" cy="6858000"/>
          </a:xfrm>
          <a:prstGeom prst="rect">
            <a:avLst/>
          </a:prstGeom>
        </p:spPr>
      </p:pic>
      <p:sp>
        <p:nvSpPr>
          <p:cNvPr id="2063" name="Rectangle 15"/>
          <p:cNvSpPr>
            <a:spLocks noGrp="1" noChangeArrowheads="1"/>
          </p:cNvSpPr>
          <p:nvPr>
            <p:ph type="subTitle" idx="1"/>
          </p:nvPr>
        </p:nvSpPr>
        <p:spPr>
          <a:xfrm>
            <a:off x="876300" y="1172440"/>
            <a:ext cx="7200900" cy="1728018"/>
          </a:xfrm>
        </p:spPr>
        <p:txBody>
          <a:bodyPr/>
          <a:lstStyle/>
          <a:p>
            <a:pPr eaLnBrk="1" hangingPunct="1">
              <a:spcBef>
                <a:spcPct val="50000"/>
              </a:spcBef>
              <a:buClrTx/>
              <a:buSzTx/>
              <a:defRPr/>
            </a:pPr>
            <a:r>
              <a:rPr lang="ru-RU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бюджетное учреждение "</a:t>
            </a:r>
            <a:r>
              <a:rPr lang="ru-RU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Муринский</a:t>
            </a:r>
            <a:r>
              <a:rPr lang="ru-RU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 комбинированного вида № 3“</a:t>
            </a:r>
            <a:endParaRPr lang="en-US" sz="2400" b="1" dirty="0">
              <a:solidFill>
                <a:srgbClr val="3333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defRPr/>
            </a:pPr>
            <a:r>
              <a:rPr lang="ru-RU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Мурино</a:t>
            </a:r>
            <a:endParaRPr lang="en-US" sz="2400" b="1" dirty="0">
              <a:solidFill>
                <a:srgbClr val="3333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defRPr/>
            </a:pPr>
            <a:endParaRPr lang="ru-RU" sz="3600" dirty="0">
              <a:solidFill>
                <a:srgbClr val="003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Картинки по запросу муринский дскв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786" y="3203349"/>
            <a:ext cx="4680520" cy="22992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1" y="476250"/>
            <a:ext cx="4859337" cy="793750"/>
          </a:xfrm>
        </p:spPr>
        <p:txBody>
          <a:bodyPr/>
          <a:lstStyle/>
          <a:p>
            <a:pPr algn="ctr" eaLnBrk="1" hangingPunct="1">
              <a:defRPr/>
            </a:pPr>
            <a:br>
              <a:rPr lang="ru-RU" dirty="0">
                <a:solidFill>
                  <a:schemeClr val="bg2"/>
                </a:solidFill>
              </a:rPr>
            </a:br>
            <a:endParaRPr lang="ru-RU" sz="2400" b="1" dirty="0">
              <a:solidFill>
                <a:schemeClr val="bg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76" y="998"/>
            <a:ext cx="9161476" cy="6857002"/>
          </a:xfrm>
          <a:prstGeom prst="rect">
            <a:avLst/>
          </a:prstGeom>
        </p:spPr>
      </p:pic>
      <p:sp>
        <p:nvSpPr>
          <p:cNvPr id="5" name="Rectangle 15"/>
          <p:cNvSpPr txBox="1">
            <a:spLocks noChangeArrowheads="1"/>
          </p:cNvSpPr>
          <p:nvPr/>
        </p:nvSpPr>
        <p:spPr bwMode="auto">
          <a:xfrm>
            <a:off x="1331640" y="511192"/>
            <a:ext cx="7200900" cy="1728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perspectiveContrastingRightFacing"/>
              <a:lightRig rig="threePt" dir="t"/>
            </a:scene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algn="ctr" eaLnBrk="1" hangingPunct="1">
              <a:spcBef>
                <a:spcPct val="50000"/>
              </a:spcBef>
              <a:buClrTx/>
              <a:buSzTx/>
              <a:buNone/>
              <a:defRPr/>
            </a:pPr>
            <a:r>
              <a:rPr lang="ru-RU" sz="8800" b="1" kern="0" dirty="0">
                <a:solidFill>
                  <a:srgbClr val="3333FF"/>
                </a:solidFill>
                <a:effectLst/>
                <a:latin typeface="Times New Roman" pitchFamily="18" charset="0"/>
                <a:cs typeface="Times New Roman" pitchFamily="18" charset="0"/>
              </a:rPr>
              <a:t>Наши мероприятия за Январь месяц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1" y="476250"/>
            <a:ext cx="4859337" cy="793750"/>
          </a:xfrm>
        </p:spPr>
        <p:txBody>
          <a:bodyPr/>
          <a:lstStyle/>
          <a:p>
            <a:pPr algn="ctr" eaLnBrk="1" hangingPunct="1">
              <a:defRPr/>
            </a:pPr>
            <a:br>
              <a:rPr lang="ru-RU" dirty="0">
                <a:solidFill>
                  <a:schemeClr val="bg2"/>
                </a:solidFill>
              </a:rPr>
            </a:br>
            <a:endParaRPr lang="ru-RU" sz="2400" b="1" dirty="0">
              <a:solidFill>
                <a:schemeClr val="bg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" y="-6669"/>
            <a:ext cx="9139360" cy="684044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39552" y="476250"/>
            <a:ext cx="7272808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рождения Снеговика.</a:t>
            </a:r>
          </a:p>
          <a:p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приходом зимы все становится похожим на чудесную сказку. И в каждом дворе, словно по мановению волшебной палочкой, появляются укутанные шарфами забавные снежные человечки.</a:t>
            </a:r>
          </a:p>
          <a:p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зимний герой помимо деда Мороза - это Снеговик. Какая же зима без любимца детворы? Вот и он удостоился чести праздновать свой день - 18 </a:t>
            </a:r>
            <a:r>
              <a:rPr lang="ru-RU" sz="13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января.Дети</a:t>
            </a:r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выполнили аппликацию " Снеговик" . Наделяя поделку самыми добрыми чертами характера, каждый ребенок в душе мечтает, что его герой оживет.</a:t>
            </a:r>
          </a:p>
          <a:p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 праздник, посвященный Всемирному дню Снеговика, поможет осуществить эту мечту и подарит детям радость общения с одним из любимых сказочных персонажей.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3A18D5-3A57-4773-8101-D5673B42B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3429000"/>
            <a:ext cx="1901003" cy="2534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92CE9B-5B14-4076-AB9D-A97C22808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232" y="2430819"/>
            <a:ext cx="2088232" cy="2784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96D2D64-C946-43A9-9BEA-2615D8930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701" y="2430819"/>
            <a:ext cx="2088232" cy="27843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051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1" y="476250"/>
            <a:ext cx="4859337" cy="793750"/>
          </a:xfrm>
        </p:spPr>
        <p:txBody>
          <a:bodyPr/>
          <a:lstStyle/>
          <a:p>
            <a:pPr algn="ctr" eaLnBrk="1" hangingPunct="1">
              <a:defRPr/>
            </a:pPr>
            <a:br>
              <a:rPr lang="ru-RU" dirty="0">
                <a:solidFill>
                  <a:schemeClr val="bg2"/>
                </a:solidFill>
              </a:rPr>
            </a:br>
            <a:endParaRPr lang="ru-RU" sz="2400" b="1" dirty="0">
              <a:solidFill>
                <a:schemeClr val="bg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76" y="998"/>
            <a:ext cx="9161476" cy="685700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5536" y="620688"/>
            <a:ext cx="74168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Одной из основных задач дошкольного образовательного учреждения является формирование патриотизма, которое имеет огромное значение в социально-гражданском и духовном развитии личности ребёнка. На основе возвышающих чувств патриотизма укрепляется любовь к Родине, появляется чувство ответственности за ее могущество, честь и независимость, сохранение материальных и духовных ценностей общества, развивается достоинство личности.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Блокада Ленинграда - трагичная и великая страница российской истории. Пока память об этих страшных днях живёт в сердцах людей, находит отклик в талантливых произведениях искусства, передаётся из рук в руки потомкам - такого не повторится!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4C0AC9-B110-41EB-B18A-DFC031C19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372" y="3284984"/>
            <a:ext cx="3355231" cy="25164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A67FAA-8DBA-41ED-8657-36163FC60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317" y="3364137"/>
            <a:ext cx="3355231" cy="25164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6803115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1" y="476250"/>
            <a:ext cx="4859337" cy="793750"/>
          </a:xfrm>
        </p:spPr>
        <p:txBody>
          <a:bodyPr/>
          <a:lstStyle/>
          <a:p>
            <a:pPr algn="ctr" eaLnBrk="1" hangingPunct="1">
              <a:defRPr/>
            </a:pPr>
            <a:br>
              <a:rPr lang="ru-RU" dirty="0">
                <a:solidFill>
                  <a:schemeClr val="bg2"/>
                </a:solidFill>
              </a:rPr>
            </a:br>
            <a:endParaRPr lang="ru-RU" sz="2400" b="1" dirty="0">
              <a:solidFill>
                <a:schemeClr val="bg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145" y="0"/>
            <a:ext cx="9163145" cy="68582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A5D151-F692-4D38-9369-D3ED364EB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131083"/>
            <a:ext cx="2520280" cy="2322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D91E2F1-9E4C-4E4F-8E3F-363F9EC21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292" y="438355"/>
            <a:ext cx="4176464" cy="2213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AB8629-EB33-452C-AC7A-198F8D8DC8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1720" y="2273303"/>
            <a:ext cx="4176464" cy="2137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D56A05-7F00-4ACA-B669-37FB7F69AC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0837" y="4229426"/>
            <a:ext cx="4100035" cy="2152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6126016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1" y="476250"/>
            <a:ext cx="4859337" cy="793750"/>
          </a:xfrm>
        </p:spPr>
        <p:txBody>
          <a:bodyPr/>
          <a:lstStyle/>
          <a:p>
            <a:pPr algn="ctr" eaLnBrk="1" hangingPunct="1">
              <a:defRPr/>
            </a:pPr>
            <a:br>
              <a:rPr lang="ru-RU" dirty="0">
                <a:solidFill>
                  <a:schemeClr val="bg2"/>
                </a:solidFill>
              </a:rPr>
            </a:br>
            <a:endParaRPr lang="ru-RU" sz="2400" b="1" dirty="0">
              <a:solidFill>
                <a:schemeClr val="bg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76" y="998"/>
            <a:ext cx="9161476" cy="68570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998B28-1622-4238-9436-4D472C7A9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289" y="391618"/>
            <a:ext cx="3774101" cy="2029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344932-4C44-4D49-B762-900765698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243" y="3931736"/>
            <a:ext cx="3869862" cy="2246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14EE9E3-0FDE-413C-BE86-BAEFD8B97F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6272" y="1953650"/>
            <a:ext cx="3863603" cy="2437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EBB0BFC-3A5A-44BC-BED1-F737311801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895" y="3945925"/>
            <a:ext cx="3647673" cy="2218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E40224F-6F08-484B-83E5-824C16970B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4338" y="391858"/>
            <a:ext cx="3647673" cy="2029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814001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1" y="476250"/>
            <a:ext cx="4859337" cy="793750"/>
          </a:xfrm>
        </p:spPr>
        <p:txBody>
          <a:bodyPr/>
          <a:lstStyle/>
          <a:p>
            <a:pPr algn="ctr" eaLnBrk="1" hangingPunct="1">
              <a:defRPr/>
            </a:pPr>
            <a:br>
              <a:rPr lang="ru-RU" dirty="0">
                <a:solidFill>
                  <a:schemeClr val="bg2"/>
                </a:solidFill>
              </a:rPr>
            </a:br>
            <a:endParaRPr lang="ru-RU" sz="2400" b="1" dirty="0">
              <a:solidFill>
                <a:schemeClr val="bg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76" y="998"/>
            <a:ext cx="9161476" cy="685700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3641" y="388872"/>
            <a:ext cx="770485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группы Цветочки – 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Василечки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прошла театрализованная игра – драматизация по мотивам русской народной сказки «Репка»   </a:t>
            </a:r>
          </a:p>
          <a:p>
            <a:pPr algn="ctr"/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Репку мы сажали,</a:t>
            </a:r>
          </a:p>
          <a:p>
            <a:pPr algn="ctr"/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Репку поливали.</a:t>
            </a:r>
          </a:p>
          <a:p>
            <a:pPr algn="ctr"/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Вырастала репка</a:t>
            </a:r>
          </a:p>
          <a:p>
            <a:pPr algn="ctr"/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Хороша и крепка!</a:t>
            </a:r>
          </a:p>
          <a:p>
            <a:pPr algn="ctr"/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Втянуть не можем!</a:t>
            </a:r>
          </a:p>
          <a:p>
            <a:pPr algn="ctr"/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Кто же нам поможет!</a:t>
            </a:r>
          </a:p>
          <a:p>
            <a:pPr algn="ctr"/>
            <a:endParaRPr lang="ru-RU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E0D45C-081E-423E-A7D1-53F5D40D2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174289"/>
            <a:ext cx="2918517" cy="2188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09AC58-D4FD-4979-B2F8-E016AA9BE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240" y="3936046"/>
            <a:ext cx="1851670" cy="2468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BE1F5F-6757-46F7-99A1-E48985F255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6905" y="2701843"/>
            <a:ext cx="3059832" cy="2294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D1A38E-ACB2-42CE-9E92-8A82FFC903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0423" y="4014296"/>
            <a:ext cx="1851670" cy="2468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073512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1" y="476250"/>
            <a:ext cx="4859337" cy="793750"/>
          </a:xfrm>
        </p:spPr>
        <p:txBody>
          <a:bodyPr/>
          <a:lstStyle/>
          <a:p>
            <a:pPr algn="ctr" eaLnBrk="1" hangingPunct="1">
              <a:defRPr/>
            </a:pPr>
            <a:br>
              <a:rPr lang="ru-RU" dirty="0">
                <a:solidFill>
                  <a:schemeClr val="bg2"/>
                </a:solidFill>
              </a:rPr>
            </a:br>
            <a:endParaRPr lang="ru-RU" sz="2400" b="1" dirty="0">
              <a:solidFill>
                <a:schemeClr val="bg2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76" y="998"/>
            <a:ext cx="9161476" cy="685700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43608" y="1700808"/>
            <a:ext cx="7272808" cy="442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sz="8800" kern="0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endParaRPr lang="en-US" sz="8800" kern="0" dirty="0">
              <a:solidFill>
                <a:srgbClr val="3333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ctr"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sz="8800" kern="0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</a:t>
            </a:r>
            <a:endParaRPr lang="ru-RU" sz="8800" b="1" kern="0" dirty="0">
              <a:solidFill>
                <a:srgbClr val="3333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41184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/>
    </p:bldLst>
  </p:timing>
</p:sld>
</file>

<file path=ppt/theme/theme1.xml><?xml version="1.0" encoding="utf-8"?>
<a:theme xmlns:a="http://schemas.openxmlformats.org/drawingml/2006/main" name="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2150</TotalTime>
  <Words>282</Words>
  <Application>Microsoft Office PowerPoint</Application>
  <PresentationFormat>Экран (4:3)</PresentationFormat>
  <Paragraphs>27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Arial Black</vt:lpstr>
      <vt:lpstr>Tahoma</vt:lpstr>
      <vt:lpstr>Times New Roman</vt:lpstr>
      <vt:lpstr>Wingdings</vt:lpstr>
      <vt:lpstr>Океан</vt:lpstr>
      <vt:lpstr>Презентация PowerPoint</vt:lpstr>
      <vt:lpstr> </vt:lpstr>
      <vt:lpstr> </vt:lpstr>
      <vt:lpstr> </vt:lpstr>
      <vt:lpstr> </vt:lpstr>
      <vt:lpstr> </vt:lpstr>
      <vt:lpstr>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Представляем наш детский сад</dc:title>
  <dc:creator>домашний</dc:creator>
  <cp:lastModifiedBy>XEON</cp:lastModifiedBy>
  <cp:revision>127</cp:revision>
  <dcterms:created xsi:type="dcterms:W3CDTF">2007-10-25T17:07:47Z</dcterms:created>
  <dcterms:modified xsi:type="dcterms:W3CDTF">2022-03-13T18:38:29Z</dcterms:modified>
</cp:coreProperties>
</file>