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7104063" cy="10234613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AEAEA"/>
    <a:srgbClr val="B2B2B2"/>
    <a:srgbClr val="202020"/>
    <a:srgbClr val="323232"/>
    <a:srgbClr val="CC3300"/>
    <a:srgbClr val="CC0000"/>
    <a:srgbClr val="FF3300"/>
    <a:srgbClr val="990000"/>
    <a:srgbClr val="FF8D41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278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590" y="77"/>
      </p:cViewPr>
      <p:guideLst>
        <p:guide orient="horz" pos="213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45"/>
            </a:lvl1pPr>
          </a:lstStyle>
          <a:p>
            <a:fld id="{0F9B84EA-7D68-4D60-9CB1-D50884785D1C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45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45"/>
            </a:lvl1pPr>
          </a:lstStyle>
          <a:p>
            <a:fld id="{8D4E0FC9-F1F8-4FAE-9988-3BA365CFD4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4979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8D182-E4C8-4120-9249-FC9774456FFA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Slide Image Placehoder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 Placeholder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0DACE-38E0-42D2-9336-2B707D34BC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623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22962"/>
            <a:ext cx="9144000" cy="2187001"/>
          </a:xfrm>
        </p:spPr>
        <p:txBody>
          <a:bodyPr anchor="b">
            <a:normAutofit/>
          </a:bodyPr>
          <a:lstStyle>
            <a:lvl1pPr algn="ctr">
              <a:lnSpc>
                <a:spcPct val="130000"/>
              </a:lnSpc>
              <a:defRPr sz="6000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Calibri Light" panose="020F0302020204030204" pitchFamily="34" charset="0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 anchor="ctr" anchorCtr="0">
            <a:normAutofit/>
          </a:bodyPr>
          <a:lstStyle>
            <a:lvl1pPr>
              <a:defRPr sz="4400" b="1">
                <a:effectLst/>
                <a:latin typeface="Calibri Light" panose="020F030202020403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47700" y="1825625"/>
            <a:ext cx="10515600" cy="4351338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/>
              <a:t>Second level 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3750945"/>
            <a:ext cx="9843135" cy="811530"/>
          </a:xfrm>
        </p:spPr>
        <p:txBody>
          <a:bodyPr anchor="b">
            <a:noAutofit/>
          </a:bodyPr>
          <a:lstStyle>
            <a:lvl1pPr>
              <a:defRPr sz="600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610028"/>
            <a:ext cx="7321550" cy="647555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7700" y="258445"/>
            <a:ext cx="10515600" cy="1325563"/>
          </a:xfrm>
        </p:spPr>
        <p:txBody>
          <a:bodyPr>
            <a:normAutofit/>
          </a:bodyPr>
          <a:lstStyle>
            <a:lvl1pPr>
              <a:defRPr sz="4400" b="0" i="0">
                <a:effectLst/>
              </a:defRPr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47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2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3pPr>
            <a:lvl4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4pPr>
            <a:lvl5pPr>
              <a:lnSpc>
                <a:spcPct val="150000"/>
              </a:lnSpc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1700" y="1825625"/>
            <a:ext cx="5181600" cy="4351338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kumimoji="0" lang="en-US" sz="2800" b="0" i="0" u="none" strike="noStrike" kern="1200" cap="none" spc="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latin typeface="Calibri Light" panose="020F0302020204030204" pitchFamily="34" charset="0"/>
                <a:ea typeface="+mn-ea"/>
                <a:cs typeface="+mn-cs"/>
              </a:defRPr>
            </a:lvl1pPr>
            <a:lvl2pPr>
              <a:lnSpc>
                <a:spcPct val="150000"/>
              </a:lnSpc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>
              <a:lnSpc>
                <a:spcPct val="150000"/>
              </a:lnSpc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>
                <a:sym typeface="+mn-ea"/>
              </a:rPr>
              <a:t>Second level</a:t>
            </a:r>
            <a:endParaRPr lang="en-US" dirty="0"/>
          </a:p>
          <a:p>
            <a:pPr lvl="2"/>
            <a:r>
              <a:rPr lang="en-US" dirty="0">
                <a:sym typeface="+mn-ea"/>
              </a:rPr>
              <a:t>Third level</a:t>
            </a:r>
            <a:endParaRPr lang="en-US" dirty="0"/>
          </a:p>
          <a:p>
            <a:pPr lvl="3"/>
            <a:r>
              <a:rPr lang="en-US" dirty="0">
                <a:sym typeface="+mn-ea"/>
              </a:rPr>
              <a:t>Fourth level</a:t>
            </a:r>
            <a:endParaRPr lang="en-US" dirty="0"/>
          </a:p>
          <a:p>
            <a:pPr lvl="4"/>
            <a:r>
              <a:rPr lang="en-US" dirty="0">
                <a:sym typeface="+mn-ea"/>
              </a:rPr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 dirty="0" smtClean="0">
                <a:sym typeface="+mn-ea"/>
              </a:rPr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en-US" dirty="0">
                <a:sym typeface="+mn-ea"/>
              </a:rPr>
              <a:t>Click to 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>
            <a:normAutofit/>
          </a:bodyPr>
          <a:lstStyle>
            <a:lvl1pPr algn="ctr">
              <a:defRPr sz="44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747" y="127000"/>
            <a:ext cx="4165200" cy="1600200"/>
          </a:xfrm>
        </p:spPr>
        <p:txBody>
          <a:bodyPr anchor="ctr" anchorCtr="0">
            <a:normAutofit/>
          </a:bodyPr>
          <a:lstStyle>
            <a:lvl1pPr>
              <a:defRPr sz="3200" b="0">
                <a:effectLst/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4000" y="766354"/>
            <a:ext cx="5817375" cy="509444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1827" y="2057400"/>
            <a:ext cx="4165200" cy="3811588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24484" y="365125"/>
            <a:ext cx="1529316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879958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en-US" smtClean="0"/>
              <a:t>5/16/2023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  <a:p>
            <a:pPr lvl="3"/>
            <a:r>
              <a:rPr lang="en-US" dirty="0" smtClean="0"/>
              <a:t>Fourth level</a:t>
            </a:r>
            <a:endParaRPr lang="en-US" dirty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en-US" smtClean="0"/>
              <a:t>5/16/2023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libri Light" panose="020F0302020204030204" pitchFamily="34" charset="0"/>
                <a:cs typeface="Calibri Light" panose="020F0302020204030204" pitchFamily="34" charset="0"/>
              </a:defRPr>
            </a:lvl1pPr>
          </a:lstStyle>
          <a:p>
            <a:fld id="{49AE70B2-8BF9-45C0-BB95-33D1B9D3A854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marR="0" indent="0" algn="l" defTabSz="914400" rtl="0" eaLnBrk="1" fontAlgn="auto" latinLnBrk="0" hangingPunct="1">
        <a:lnSpc>
          <a:spcPct val="90000"/>
        </a:lnSpc>
        <a:spcBef>
          <a:spcPts val="1000"/>
        </a:spcBef>
        <a:spcAft>
          <a:spcPts val="0"/>
        </a:spcAft>
        <a:buClrTx/>
        <a:buSzTx/>
        <a:buFont typeface="Arial" panose="020B0604020202020204" pitchFamily="34" charset="0"/>
        <a:buNone/>
        <a:defRPr sz="2800" b="0" kern="120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chemeClr val="tx1"/>
          </a:solidFill>
          <a:latin typeface="Calibri Light" panose="020F03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effectLst/>
          <a:latin typeface="Calibri Light" panose="020F0302020204030204" pitchFamily="34" charset="0"/>
          <a:ea typeface="+mn-ea"/>
          <a:cs typeface="Calibri Light" panose="020F03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32453" y="0"/>
            <a:ext cx="8025130" cy="991666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  <a:t>Муниципальное дошкольное образовательное бюджетное учреждение </a:t>
            </a:r>
            <a:b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  <a:t>«Муринский детский сад комбинированного вида </a:t>
            </a:r>
            <a:r>
              <a:rPr lang="ru-RU" altLang="en-US" sz="2220" dirty="0" smtClean="0">
                <a:latin typeface="Times New Roman" panose="02020603050405020304" charset="0"/>
                <a:cs typeface="Times New Roman" panose="02020603050405020304" charset="0"/>
              </a:rPr>
              <a:t>№ 3</a:t>
            </a:r>
            <a: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b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</a:br>
            <a: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  <a:t>(МДОБУ «Муринский ДСКВ </a:t>
            </a:r>
            <a:r>
              <a:rPr lang="ru-RU" altLang="en-US" sz="2220" dirty="0" smtClean="0">
                <a:latin typeface="Times New Roman" panose="02020603050405020304" charset="0"/>
                <a:cs typeface="Times New Roman" panose="02020603050405020304" charset="0"/>
              </a:rPr>
              <a:t>№ 3</a:t>
            </a:r>
            <a:r>
              <a:rPr lang="ru-RU" altLang="en-US" sz="2220" dirty="0">
                <a:latin typeface="Times New Roman" panose="02020603050405020304" charset="0"/>
                <a:cs typeface="Times New Roman" panose="02020603050405020304" charset="0"/>
              </a:rPr>
              <a:t>»)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5226685" y="1618615"/>
            <a:ext cx="2735580" cy="1538605"/>
          </a:xfrm>
        </p:spPr>
        <p:txBody>
          <a:bodyPr>
            <a:noAutofit/>
          </a:bodyPr>
          <a:lstStyle/>
          <a:p>
            <a:endParaRPr lang="en-US" dirty="0"/>
          </a:p>
          <a:p>
            <a:r>
              <a:rPr lang="ru-RU" altLang="en-US" sz="5400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И</a:t>
            </a:r>
            <a:r>
              <a:rPr lang="ru-RU" altLang="en-US" sz="5400" dirty="0" smtClean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тоги</a:t>
            </a:r>
            <a:endParaRPr lang="ru-RU" altLang="en-US" sz="5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sz="5400" dirty="0">
              <a:solidFill>
                <a:schemeClr val="bg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12050" y="3027045"/>
            <a:ext cx="1370965" cy="80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5400" dirty="0">
                <a:latin typeface="Times New Roman" panose="02020603050405020304" charset="0"/>
                <a:cs typeface="Times New Roman" panose="02020603050405020304" charset="0"/>
              </a:rPr>
              <a:t>з</a:t>
            </a:r>
            <a:r>
              <a:rPr lang="ru-RU" altLang="en-US" sz="5400" dirty="0" smtClean="0">
                <a:latin typeface="Times New Roman" panose="02020603050405020304" charset="0"/>
                <a:cs typeface="Times New Roman" panose="02020603050405020304" charset="0"/>
              </a:rPr>
              <a:t>а</a:t>
            </a:r>
            <a:endParaRPr lang="ru-RU" altLang="en-US" sz="5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817898" y="3633494"/>
            <a:ext cx="2414905" cy="11772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5400">
                <a:latin typeface="Times New Roman" panose="02020603050405020304" charset="0"/>
                <a:cs typeface="Times New Roman" panose="02020603050405020304" charset="0"/>
              </a:rPr>
              <a:t>Апрель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743864" y="5789978"/>
            <a:ext cx="4784989" cy="777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Ленинградская обл.</a:t>
            </a:r>
          </a:p>
          <a:p>
            <a:pPr algn="ctr"/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Всеволожский район</a:t>
            </a:r>
          </a:p>
          <a:p>
            <a:pPr algn="ctr"/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г. Мурино</a:t>
            </a:r>
            <a:endParaRPr lang="ru-RU" alt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sz="20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2023 </a:t>
            </a:r>
            <a:r>
              <a:rPr lang="ru-RU" altLang="en-US" sz="2000" b="1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год</a:t>
            </a:r>
            <a:endParaRPr lang="ru-RU" altLang="en-US" sz="2000" b="1" dirty="0">
              <a:solidFill>
                <a:schemeClr val="tx1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рапеция 2"/>
          <p:cNvSpPr/>
          <p:nvPr/>
        </p:nvSpPr>
        <p:spPr>
          <a:xfrm>
            <a:off x="5473700" y="720090"/>
            <a:ext cx="6718300" cy="5614035"/>
          </a:xfrm>
          <a:prstGeom prst="trapezoid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i="1" u="sng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Рисование пальчиками «Весна пришла»</a:t>
            </a:r>
          </a:p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Рисование пальчиками для детей — одно из самых увлекательных и полезных занятий. Младшим дошкольникам еще сложно управляться с кисточками и маркерами, зато незатейливое создание рисунков собственными пальцами вызывает бурю положительных эмоций. Рисование пальцами доступно для детей с раннего возраста, причем чем раньше родители или педагоги начнут творчески развивать ребенка, тем легче ему будет в дальнейшем обучаться в школе.</a:t>
            </a:r>
          </a:p>
          <a:p>
            <a:pPr algn="ctr"/>
            <a:endParaRPr lang="ru-RU" altLang="en-US" dirty="0"/>
          </a:p>
          <a:p>
            <a:pPr algn="ctr"/>
            <a:endParaRPr lang="ru-RU" altLang="en-US" dirty="0"/>
          </a:p>
        </p:txBody>
      </p:sp>
      <p:pic>
        <p:nvPicPr>
          <p:cNvPr id="18" name="Рисунок 18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35" y="720090"/>
            <a:ext cx="5015865" cy="501586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с одним скругленным углом 2"/>
          <p:cNvSpPr/>
          <p:nvPr/>
        </p:nvSpPr>
        <p:spPr>
          <a:xfrm>
            <a:off x="346710" y="130810"/>
            <a:ext cx="4210050" cy="5039995"/>
          </a:xfrm>
          <a:prstGeom prst="round1Rec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Рисование мятой бумагой в детском саду — это новое, интересное, необычное занятие, которое способно максимально раскрыть творческие способности </a:t>
            </a:r>
            <a:r>
              <a:rPr lang="ru-RU" alt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ребенка, которое прекрасно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развивает мелкую моторику. Это замечательные упражнения для детских пальчиков. Рисование мятой бумагой так же способствует  развитию воображения у малышей. </a:t>
            </a:r>
          </a:p>
          <a:p>
            <a:pPr algn="just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Ребята из группы «Ягодки» при помощи данной техники приготовили очень интересные рисунки.</a:t>
            </a:r>
          </a:p>
        </p:txBody>
      </p:sp>
      <p:pic>
        <p:nvPicPr>
          <p:cNvPr id="5" name="Замещающее содержимое 4" descr="1682416104430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417560" y="525780"/>
            <a:ext cx="3525520" cy="281432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Замещающее содержимое 5" descr="1682416104412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5784850" y="3583305"/>
            <a:ext cx="4712970" cy="280479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Изображение 7" descr="16824161044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1860" y="581025"/>
            <a:ext cx="3335020" cy="2865755"/>
          </a:xfrm>
          <a:prstGeom prst="rect">
            <a:avLst/>
          </a:prstGeom>
          <a:effectLst>
            <a:softEdge rad="63500"/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6791325" y="417830"/>
            <a:ext cx="4932680" cy="4632325"/>
          </a:xfrm>
          <a:prstGeom prst="roundRect">
            <a:avLst/>
          </a:prstGeom>
          <a:gradFill>
            <a:gsLst>
              <a:gs pos="0">
                <a:srgbClr val="7B32B2"/>
              </a:gs>
              <a:gs pos="100000">
                <a:srgbClr val="401A5D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А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ппликация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– это толчок к развитию воображения, творчества, проявлению самостоятельности, инициативы, выражения индивидуальности. Применяя и комбинируя разные способы изображения в одной работе, дошкольники учатся думать, самостоятельно решать какую технику использовать, чтобы тот или иной образ получился выразительным.</a:t>
            </a:r>
          </a:p>
          <a:p>
            <a:pPr algn="just"/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Ребята из группы «Ягодки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»,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используя технику обрывной 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аппликации,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изготовили красивые изображения нашей планеты Земля</a:t>
            </a:r>
          </a:p>
        </p:txBody>
      </p:sp>
      <p:pic>
        <p:nvPicPr>
          <p:cNvPr id="6" name="Замещающее содержимое 5" descr="IMG_20230421_091002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254375" y="417195"/>
            <a:ext cx="3245485" cy="263144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7" name="Замещающее содержимое 6" descr="IMG_20230421_091654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 rot="5400000">
            <a:off x="344170" y="304165"/>
            <a:ext cx="2630805" cy="285813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Изображение 8" descr="IMG_20230421_12132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330" y="3462020"/>
            <a:ext cx="5419090" cy="2813050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Прямоугольник с двумя скругленными соседними углами 4"/>
          <p:cNvSpPr/>
          <p:nvPr/>
        </p:nvSpPr>
        <p:spPr>
          <a:xfrm>
            <a:off x="134620" y="116205"/>
            <a:ext cx="5522595" cy="5582285"/>
          </a:xfrm>
          <a:prstGeom prst="round2SameRect">
            <a:avLst/>
          </a:prstGeom>
          <a:gradFill>
            <a:gsLst>
              <a:gs pos="0">
                <a:srgbClr val="007BD3"/>
              </a:gs>
              <a:gs pos="100000">
                <a:srgbClr val="034373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Дошкольное детство – очень важный период в жизни детей. Именно в этом возрасте каждый ребёнок представляет собой маленького исследователя, с радостью и удивлением открывающего для себя незнакомый и удивительный окружающий мир.</a:t>
            </a:r>
          </a:p>
          <a:p>
            <a:pPr algn="just"/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Изобразительная деятельность с использованием нетрадиционной, художественной техники изобразительного искусства даёт возможность для успешного развития творческих способностей дошкольников.</a:t>
            </a:r>
          </a:p>
          <a:p>
            <a:pPr algn="just"/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Именно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поэтому, в 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группах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"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Цветочки» и «</a:t>
            </a:r>
            <a:r>
              <a:rPr lang="ru-RU" altLang="en-US" sz="2000" dirty="0" err="1" smtClean="0">
                <a:latin typeface="Times New Roman" panose="02020603050405020304" charset="0"/>
                <a:cs typeface="Times New Roman" panose="02020603050405020304" charset="0"/>
              </a:rPr>
              <a:t>Василёчки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»</a:t>
            </a:r>
            <a:r>
              <a:rPr lang="ru-RU" altLang="en-US" sz="2000" dirty="0" smtClean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sz="2000" dirty="0">
                <a:latin typeface="Times New Roman" panose="02020603050405020304" charset="0"/>
                <a:cs typeface="Times New Roman" panose="02020603050405020304" charset="0"/>
              </a:rPr>
              <a:t>прошло нетрадиционное рисование.  Ребята рисовали "Букет роз" с помощью полиэтиленового пакета и втулки.</a:t>
            </a:r>
          </a:p>
        </p:txBody>
      </p:sp>
      <p:pic>
        <p:nvPicPr>
          <p:cNvPr id="6" name="Рисунок 1" descr="C:\Users\Максим\Downloads\IMG_20230323_1550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027795" y="3185160"/>
            <a:ext cx="3015615" cy="26485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7" name="Рисунок 2" descr="C:\Users\Максим\Downloads\IMG_20230323_1608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9025255" y="679450"/>
            <a:ext cx="3018155" cy="2266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"/>
          </a:effectLst>
        </p:spPr>
      </p:pic>
      <p:pic>
        <p:nvPicPr>
          <p:cNvPr id="12" name="Рисунок 4" descr="C:\Users\Максим\Downloads\IMG_20230323_162526_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 rot="5400000">
            <a:off x="5211445" y="1463675"/>
            <a:ext cx="4168775" cy="31267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4"/>
          <p:cNvSpPr/>
          <p:nvPr/>
        </p:nvSpPr>
        <p:spPr>
          <a:xfrm>
            <a:off x="414655" y="1429385"/>
            <a:ext cx="4286250" cy="3078480"/>
          </a:xfrm>
          <a:prstGeom prst="snipRound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В настоящее время очень огромный выбор игрушек для детей – ярких, красивых, необычных. Выбирай любую! Но всегда приятнее и интереснее сделать что-то своими руками. Вот ребята из </a:t>
            </a:r>
            <a:r>
              <a:rPr lang="ru-RU" altLang="en-US" dirty="0" smtClean="0"/>
              <a:t>групп «Цветочки» и «</a:t>
            </a:r>
            <a:r>
              <a:rPr lang="ru-RU" altLang="en-US" dirty="0" err="1" smtClean="0"/>
              <a:t>Васелёчки</a:t>
            </a:r>
            <a:r>
              <a:rPr lang="ru-RU" altLang="en-US" dirty="0"/>
              <a:t>» решили заняться этим вопросом и изготовили замечательных божьих коровок.</a:t>
            </a:r>
          </a:p>
        </p:txBody>
      </p:sp>
      <p:pic>
        <p:nvPicPr>
          <p:cNvPr id="9" name="Рисунок 9" descr="C:\Users\Group2\AppData\Local\Microsoft\Windows\INetCache\Content.Word\image-24-04-23-06-16-3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79035" y="2964815"/>
            <a:ext cx="2980690" cy="3607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10" descr="C:\Users\Group2\AppData\Local\Microsoft\Windows\INetCache\Content.Word\image-24-04-23-06-16-14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3915" y="2964815"/>
            <a:ext cx="3096895" cy="373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8" descr="C:\Users\Group2\AppData\Local\Microsoft\Windows\INetCache\Content.Word\image-24-04-23-06-15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448550" y="-779145"/>
            <a:ext cx="1883410" cy="437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94945" y="433070"/>
            <a:ext cx="5478145" cy="3092450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b="1" i="1" dirty="0" err="1"/>
              <a:t>Пластилинография</a:t>
            </a:r>
            <a:r>
              <a:rPr lang="ru-RU" altLang="en-US" b="1" i="1" dirty="0"/>
              <a:t> «Земля» </a:t>
            </a:r>
          </a:p>
          <a:p>
            <a:pPr algn="ctr"/>
            <a:r>
              <a:rPr lang="ru-RU" altLang="en-US" dirty="0" err="1"/>
              <a:t>Пластилинография</a:t>
            </a:r>
            <a:r>
              <a:rPr lang="ru-RU" altLang="en-US" dirty="0"/>
              <a:t> способствует, в первую очередь, снятию мышечного напряжения и расслаблению, развивает ручную умелость и мелкую моторику рук, развивает детское воображение, художественное и пространственное мышление, будит фантазию, побуждает дошкольников к самостоятельности.</a:t>
            </a:r>
          </a:p>
          <a:p>
            <a:pPr algn="ctr"/>
            <a:r>
              <a:rPr lang="ru-RU" altLang="en-US" dirty="0"/>
              <a:t>Ребята из </a:t>
            </a:r>
            <a:r>
              <a:rPr lang="ru-RU" altLang="en-US" dirty="0" smtClean="0"/>
              <a:t>групп </a:t>
            </a:r>
            <a:r>
              <a:rPr lang="ru-RU" altLang="en-US" dirty="0"/>
              <a:t>«</a:t>
            </a:r>
            <a:r>
              <a:rPr lang="ru-RU" altLang="en-US" dirty="0" smtClean="0"/>
              <a:t>Цветочки» и «</a:t>
            </a:r>
            <a:r>
              <a:rPr lang="ru-RU" altLang="en-US" dirty="0" err="1" smtClean="0"/>
              <a:t>Василёчки</a:t>
            </a:r>
            <a:r>
              <a:rPr lang="ru-RU" altLang="en-US" dirty="0"/>
              <a:t>» при помощи </a:t>
            </a:r>
            <a:r>
              <a:rPr lang="ru-RU" altLang="en-US" dirty="0" smtClean="0"/>
              <a:t>пластилина </a:t>
            </a:r>
            <a:r>
              <a:rPr lang="ru-RU" altLang="en-US" dirty="0"/>
              <a:t>сделали замечательные изображения нашей планеты Земля.</a:t>
            </a:r>
          </a:p>
        </p:txBody>
      </p:sp>
      <p:pic>
        <p:nvPicPr>
          <p:cNvPr id="36" name="Рисунок 36" descr="C:\Users\Group2\AppData\Local\Microsoft\Windows\INetCache\Content.Word\image-24-04-23-06-16-9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2182495" y="3169920"/>
            <a:ext cx="2896870" cy="387477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pic>
        <p:nvPicPr>
          <p:cNvPr id="49" name="Рисунок 49" descr="C:\Users\Group2\AppData\Local\Microsoft\Windows\INetCache\Content.Word\image-24-04-23-06-16-12.jpe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23585" y="2715895"/>
            <a:ext cx="2952115" cy="393255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  <p:pic>
        <p:nvPicPr>
          <p:cNvPr id="50" name="Рисунок 50" descr="C:\Users\Group2\AppData\Local\Microsoft\Windows\INetCache\Content.Word\image-24-04-23-06-16-1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916670" y="2715895"/>
            <a:ext cx="3034030" cy="3839845"/>
          </a:xfrm>
          <a:prstGeom prst="rect">
            <a:avLst/>
          </a:prstGeom>
          <a:noFill/>
          <a:ln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скругленным углом 4"/>
          <p:cNvSpPr/>
          <p:nvPr/>
        </p:nvSpPr>
        <p:spPr>
          <a:xfrm>
            <a:off x="5598795" y="256540"/>
            <a:ext cx="6336030" cy="5974715"/>
          </a:xfrm>
          <a:prstGeom prst="round1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апреле в нашем детском саду прошёл тематический день посвящённый Дню Космонавтики. «День Космонавтики» - важное событие в жизни нашей страны, </a:t>
            </a:r>
            <a:r>
              <a:rPr lang="ru-RU" alt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которое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празднуется 12 апреля.</a:t>
            </a:r>
          </a:p>
          <a:p>
            <a:pPr algn="just"/>
            <a:r>
              <a:rPr lang="ru-RU" alt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Тема космоса, очень притягательна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для детей, ведь космос - это красота, таинственность, новые знания и простор для фантазии.</a:t>
            </a:r>
          </a:p>
          <a:p>
            <a:pPr algn="just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Дошкольное детство - важнейший период становления личности, а такие мероприятия как «День Космонавтики» способствует развитию патриотических чувств, позволяет ребятам осознать личную причастность к жизни Родины. Узнав об открытиях в области космонавтики, дети проникаются чувством гордости и уважения к своей стране, ее культуре, к соотечественникам, упорно стремящихся к цели, с неиссякаемой мощью познания и горячей любовью к Земле.</a:t>
            </a:r>
          </a:p>
        </p:txBody>
      </p:sp>
      <p:pic>
        <p:nvPicPr>
          <p:cNvPr id="9" name="Изображение 2" descr="IMG_256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010920" y="57785"/>
            <a:ext cx="3293745" cy="2127885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0" name="Изображение 1" descr="IMG_256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915670" y="2331720"/>
            <a:ext cx="3388995" cy="206883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  <p:pic>
        <p:nvPicPr>
          <p:cNvPr id="11" name="Изображение 3" descr="IMG_25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725" y="4546600"/>
            <a:ext cx="4568825" cy="2124710"/>
          </a:xfrm>
          <a:prstGeom prst="rect">
            <a:avLst/>
          </a:prstGeom>
          <a:noFill/>
          <a:ln w="9525">
            <a:noFill/>
          </a:ln>
          <a:effectLst>
            <a:softEdge rad="63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62" y="258757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altLang="en-US" sz="8000" dirty="0">
                <a:solidFill>
                  <a:srgbClr val="FFFF00"/>
                </a:solidFill>
                <a:latin typeface="Times New Roman" panose="02020603050405020304" charset="0"/>
                <a:cs typeface="Times New Roman" panose="02020603050405020304" charset="0"/>
              </a:rPr>
              <a:t>Спасибо за внимание!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528320" y="462280"/>
            <a:ext cx="3987165" cy="50609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Одним из наиболее близких и естественных для ребёнка-дошкольника видов деятельности является изобразительная деятельность. Изобразительная деятельность имеет большое значение в решении задач эстетического воспитания, влияет на всестороннее развитие и воспитание дошкольника. </a:t>
            </a:r>
          </a:p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апреле месяце ребята из группы «Грибочки» рисовали цветочную </a:t>
            </a:r>
            <a:r>
              <a:rPr lang="ru-RU" alt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поляну,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используя только мятую бумагу.</a:t>
            </a:r>
          </a:p>
        </p:txBody>
      </p:sp>
      <p:pic>
        <p:nvPicPr>
          <p:cNvPr id="17" name="Рисунок 17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94708" y="1388326"/>
            <a:ext cx="4690110" cy="462661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7376160" y="120650"/>
            <a:ext cx="4621530" cy="3876675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О</a:t>
            </a:r>
            <a:r>
              <a:rPr lang="ru-RU" altLang="en-US" dirty="0" smtClean="0"/>
              <a:t>брывная </a:t>
            </a:r>
            <a:r>
              <a:rPr lang="ru-RU" altLang="en-US" dirty="0"/>
              <a:t>аппликация - один из видов популярного детского творчества, похожий на </a:t>
            </a:r>
            <a:r>
              <a:rPr lang="ru-RU" altLang="en-US" dirty="0" err="1" smtClean="0"/>
              <a:t>мозайку</a:t>
            </a:r>
            <a:r>
              <a:rPr lang="ru-RU" altLang="en-US" dirty="0"/>
              <a:t>. Ведь и там, и здесь картина постепенно складывается, как </a:t>
            </a:r>
            <a:r>
              <a:rPr lang="ru-RU" altLang="en-US" dirty="0" err="1" smtClean="0"/>
              <a:t>мозайка</a:t>
            </a:r>
            <a:r>
              <a:rPr lang="ru-RU" altLang="en-US" dirty="0" smtClean="0"/>
              <a:t> </a:t>
            </a:r>
            <a:r>
              <a:rPr lang="ru-RU" altLang="en-US" dirty="0"/>
              <a:t>из множества маленьких кусочков-сегментов. Всё максимально просто и доступно, но при этом интересно и занимательно для детей. В </a:t>
            </a:r>
            <a:r>
              <a:rPr lang="ru-RU" altLang="en-US" dirty="0" smtClean="0"/>
              <a:t>апреле, </a:t>
            </a:r>
            <a:r>
              <a:rPr lang="ru-RU" altLang="en-US" dirty="0"/>
              <a:t>ко «Дню Космонавтики</a:t>
            </a:r>
            <a:r>
              <a:rPr lang="ru-RU" altLang="en-US" dirty="0" smtClean="0"/>
              <a:t>», </a:t>
            </a:r>
            <a:r>
              <a:rPr lang="ru-RU" altLang="en-US" dirty="0"/>
              <a:t>ребята из группы «Грибочки» используя данную технику, изготовили замечательные космические ракеты.</a:t>
            </a:r>
          </a:p>
        </p:txBody>
      </p:sp>
      <p:pic>
        <p:nvPicPr>
          <p:cNvPr id="18" name="Рисунок 18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6200000">
            <a:off x="807720" y="-30480"/>
            <a:ext cx="2607310" cy="34747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9" name="Рисунок 19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" y="3869055"/>
            <a:ext cx="3375025" cy="253555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20" name="Рисунок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75100" y="2357755"/>
            <a:ext cx="3274695" cy="275018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en-US"/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490855" y="470535"/>
            <a:ext cx="4501515" cy="5231765"/>
          </a:xfrm>
          <a:prstGeom prst="round2Diag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Важнейшая задача, которая стоит перед педагогами по изобразительной деятельности- развитие творческих способностей детей, в том числе путём личностно ориентированного подхода к каждому. Детское творчество оказывает благоприятное влияние на их эмоциональное состояние, является одним из средств познания мира и развития восприятия, так как оно связано с самостоятельной практической деятельностью. Пластилиновая лепка помогает детям развить фантазию, творческое мышление, моторику, речь.</a:t>
            </a:r>
          </a:p>
          <a:p>
            <a:pPr algn="ctr"/>
            <a:r>
              <a:rPr lang="ru-RU" altLang="en-US">
                <a:latin typeface="Times New Roman" panose="02020603050405020304" charset="0"/>
                <a:cs typeface="Times New Roman" panose="02020603050405020304" charset="0"/>
              </a:rPr>
              <a:t>Ребята из группы «Грибочки» к празднику Пасхи подготовили очень красивые работы из пластилина </a:t>
            </a:r>
          </a:p>
        </p:txBody>
      </p:sp>
      <p:pic>
        <p:nvPicPr>
          <p:cNvPr id="21" name="Рисунок 2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53880" y="3554730"/>
            <a:ext cx="2277745" cy="305562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3" name="Рисунок 2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10270" y="415290"/>
            <a:ext cx="2886075" cy="27552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4" name="Рисунок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84800" y="4206875"/>
            <a:ext cx="3539490" cy="240347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авильный пятиугольник 4"/>
          <p:cNvSpPr/>
          <p:nvPr/>
        </p:nvSpPr>
        <p:spPr>
          <a:xfrm>
            <a:off x="4422140" y="417417"/>
            <a:ext cx="7769860" cy="5771072"/>
          </a:xfrm>
          <a:prstGeom prst="pentagon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/>
              <a:t>Весной проводятся самые различные мероприятия, которые </a:t>
            </a:r>
            <a:r>
              <a:rPr lang="ru-RU" altLang="en-US" dirty="0" smtClean="0"/>
              <a:t>связывает </a:t>
            </a:r>
            <a:r>
              <a:rPr lang="ru-RU" altLang="en-US" dirty="0"/>
              <a:t>воедино одна цель: привлечь как можно больше внимания к многочисленным проблемам нашего общего дома – Земли, и научиться быть как можно более внимательными к хрупкой и беззащитной окружающей человека среде.</a:t>
            </a:r>
          </a:p>
          <a:p>
            <a:pPr algn="ctr"/>
            <a:endParaRPr lang="ru-RU" altLang="en-US" dirty="0"/>
          </a:p>
          <a:p>
            <a:pPr algn="ctr"/>
            <a:r>
              <a:rPr lang="ru-RU" altLang="en-US" dirty="0"/>
              <a:t>День Земли в детском саду проводится для расширения экологических знаний, воспитания у детей гуманного отношения к природе и чувства ответственности за все живое на нашей планете. Ребята из группы «Грибочки» подготовили коллективную аппликацию из салфеток.</a:t>
            </a:r>
          </a:p>
        </p:txBody>
      </p:sp>
      <p:pic>
        <p:nvPicPr>
          <p:cNvPr id="31" name="Рисунок 3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33730" y="310515"/>
            <a:ext cx="3610610" cy="270383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0" name="Рисунок 30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6275" y="3591560"/>
            <a:ext cx="3745865" cy="279717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49225" y="67945"/>
            <a:ext cx="5674360" cy="431609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Чувство юмора – важное свойство, развивается оно ещё в детстве. </a:t>
            </a:r>
          </a:p>
          <a:p>
            <a:pPr algn="ctr"/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Именно 1 апреля люди шутят и веселятся, готовы устраивать друг другу шуточные розыгрыши, придумывать забавные истории и создавать смешные ситуации. </a:t>
            </a:r>
            <a:r>
              <a:rPr lang="ru-RU" altLang="en-US" sz="2000" dirty="0" smtClean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группе </a:t>
            </a:r>
            <a:r>
              <a:rPr lang="ru-RU" altLang="en-US" sz="20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"Грибочки" прошло развлечение, где дети танцевали, отгадывали юмористические загадки, состязались в развлекательных играх. Улыбки, шутки и радость не покидали ребят на протяжении всего праздника, наполняя детский сад веселым детским смехом.</a:t>
            </a:r>
          </a:p>
        </p:txBody>
      </p:sp>
      <p:pic>
        <p:nvPicPr>
          <p:cNvPr id="32" name="Рисунок 3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67100" y="4384040"/>
            <a:ext cx="3065780" cy="2303780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3" name="Рисунок 33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731885" y="4367530"/>
            <a:ext cx="3114675" cy="2336165"/>
          </a:xfrm>
          <a:prstGeom prst="rect">
            <a:avLst/>
          </a:prstGeom>
          <a:noFill/>
          <a:effectLst>
            <a:softEdge rad="63500"/>
          </a:effectLst>
        </p:spPr>
      </p:pic>
      <p:pic>
        <p:nvPicPr>
          <p:cNvPr id="34" name="Рисунок 3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96305" y="1923415"/>
            <a:ext cx="2821940" cy="246062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5" name="Рисунок 3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818245" y="67945"/>
            <a:ext cx="3212465" cy="2491105"/>
          </a:xfrm>
          <a:prstGeom prst="rect">
            <a:avLst/>
          </a:prstGeom>
          <a:noFill/>
          <a:effectLst>
            <a:softEdge rad="63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Шестиугольник 4"/>
          <p:cNvSpPr/>
          <p:nvPr/>
        </p:nvSpPr>
        <p:spPr>
          <a:xfrm>
            <a:off x="5597525" y="644525"/>
            <a:ext cx="6382385" cy="5779135"/>
          </a:xfrm>
          <a:prstGeom prst="hexagon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Космос – это неиссякаемая тема для исследовательской деятельности, и конечно, она вызывает неподдельный интерес у детей и дает возможность многосторонне развивать личность дошкольников. Знания, получаемые детьми, являются важными, необходимыми для них. У детей вызывает огромный интерес космическая тематика.</a:t>
            </a:r>
          </a:p>
          <a:p>
            <a:pPr algn="ctr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Для закрепления полученных знаний  о космосе, ребята из группы «Ягодки» приготовили аппликационные работы на эту тему.</a:t>
            </a:r>
          </a:p>
        </p:txBody>
      </p:sp>
      <p:pic>
        <p:nvPicPr>
          <p:cNvPr id="17" name="Рисунок 17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295275"/>
            <a:ext cx="5031740" cy="599249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57530" y="206375"/>
            <a:ext cx="4346575" cy="3939540"/>
          </a:xfrm>
          <a:prstGeom prst="rect">
            <a:avLst/>
          </a:prstGeom>
          <a:gradFill>
            <a:gsLst>
              <a:gs pos="0">
                <a:srgbClr val="012D86"/>
              </a:gs>
              <a:gs pos="100000">
                <a:srgbClr val="0E2557"/>
              </a:gs>
            </a:gsLst>
            <a:lin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Каждый год 22 апреля отмечается дата экологического календаря —</a:t>
            </a:r>
          </a:p>
          <a:p>
            <a:pPr algn="ctr"/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«Международный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день 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Земли».</a:t>
            </a:r>
            <a:endParaRPr lang="ru-RU" altLang="en-US" dirty="0"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 Основной целью этой всемирной акции является привлечение внимания общества и каждого человека планеты к проблемам Земли, к проблемам ее окружающей среды, и дает возможность узнать о тех трудных задачах, которые стоят перед человечеством для сохранения планеты.</a:t>
            </a:r>
          </a:p>
          <a:p>
            <a:pPr algn="ctr"/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 ребята из группы «Ягодки» в </a:t>
            </a:r>
            <a:r>
              <a:rPr lang="ru-RU" altLang="en-US" dirty="0" smtClean="0">
                <a:latin typeface="Times New Roman" panose="02020603050405020304" charset="0"/>
                <a:cs typeface="Times New Roman" panose="02020603050405020304" charset="0"/>
              </a:rPr>
              <a:t>честь </a:t>
            </a:r>
            <a:r>
              <a:rPr lang="ru-RU" altLang="en-US" dirty="0">
                <a:latin typeface="Times New Roman" panose="02020603050405020304" charset="0"/>
                <a:cs typeface="Times New Roman" panose="02020603050405020304" charset="0"/>
              </a:rPr>
              <a:t>этого события подготовили большой плакат «Спасём планету»</a:t>
            </a:r>
            <a:endParaRPr lang="en-US" altLang="ru-RU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20" name="Рисунок 20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45" y="415925"/>
            <a:ext cx="6041390" cy="604139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кругленный прямоугольник 2"/>
          <p:cNvSpPr/>
          <p:nvPr/>
        </p:nvSpPr>
        <p:spPr>
          <a:xfrm>
            <a:off x="421005" y="207010"/>
            <a:ext cx="5146675" cy="4166235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Весна – удивительное время года, когда обновляется и пробуждается природа. В парках и садах веет необыкновенной свежестью. На деревьях и кустарниках набухают клейкие почки. С потеплением на них появляются маленькие зелёные листики.</a:t>
            </a:r>
          </a:p>
          <a:p>
            <a:pPr algn="just"/>
            <a:r>
              <a:rPr lang="ru-RU" altLang="en-US" sz="200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В апреле ребята из группы «Ягодки»  познакомились с новой техникой рисование ватными палочками и пробовали рисовать весенние деревья. Получилось не плохо!</a:t>
            </a:r>
          </a:p>
        </p:txBody>
      </p:sp>
      <p:pic>
        <p:nvPicPr>
          <p:cNvPr id="19" name="Рисунок 19"/>
          <p:cNvPicPr>
            <a:picLocks noGrp="1" noChangeAspect="1"/>
          </p:cNvPicPr>
          <p:nvPr>
            <p:ph sz="quarter" idx="1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2005" y="362585"/>
            <a:ext cx="5875655" cy="587565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微软雅黑"/>
        <a:ea typeface=""/>
        <a:cs typeface=""/>
        <a:font script="Jpan" typeface="游ゴシック Light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微软雅黑"/>
        <a:ea typeface=""/>
        <a:cs typeface=""/>
        <a:font script="Jpan" typeface="游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1050</Words>
  <Application>Microsoft Office PowerPoint</Application>
  <PresentationFormat>Широкоэкранный</PresentationFormat>
  <Paragraphs>44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3" baseType="lpstr">
      <vt:lpstr>微软雅黑</vt:lpstr>
      <vt:lpstr>Arial</vt:lpstr>
      <vt:lpstr>Calibri</vt:lpstr>
      <vt:lpstr>Calibri Light</vt:lpstr>
      <vt:lpstr>Times New Roman</vt:lpstr>
      <vt:lpstr>Office Theme</vt:lpstr>
      <vt:lpstr>Муниципальное дошкольное образовательное бюджетное учреждение  «Муринский детский сад комбинированного вида № 3» (МДОБУ «Муринский ДСКВ № 3»)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Виолетта Мицык</dc:creator>
  <cp:lastModifiedBy>Виолетта Мицык</cp:lastModifiedBy>
  <cp:revision>7</cp:revision>
  <dcterms:created xsi:type="dcterms:W3CDTF">2023-05-09T11:01:00Z</dcterms:created>
  <dcterms:modified xsi:type="dcterms:W3CDTF">2023-05-16T13:13:49Z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1049-11.2.0.11537</vt:lpwstr>
  </property>
  <property fmtid="{D5CDD505-2E9C-101B-9397-08002B2CF9AE}" pid="3" name="ICV">
    <vt:lpwstr>58A1E42A4AC546DC896DA6A6E988DCC3</vt:lpwstr>
  </property>
</Properties>
</file>