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0" r:id="rId5"/>
    <p:sldId id="261" r:id="rId6"/>
    <p:sldId id="259" r:id="rId7"/>
    <p:sldId id="272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3" r:id="rId28"/>
    <p:sldId id="285" r:id="rId29"/>
    <p:sldId id="284" r:id="rId30"/>
    <p:sldId id="282" r:id="rId31"/>
    <p:sldId id="286" r:id="rId32"/>
    <p:sldId id="287" r:id="rId33"/>
    <p:sldId id="288" r:id="rId3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00CC00"/>
    <a:srgbClr val="FBEEDE"/>
    <a:srgbClr val="ECE5DD"/>
    <a:srgbClr val="FCEFDF"/>
    <a:srgbClr val="FF6699"/>
    <a:srgbClr val="FDDDC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124" autoAdjust="0"/>
    <p:restoredTop sz="94660"/>
  </p:normalViewPr>
  <p:slideViewPr>
    <p:cSldViewPr snapToGrid="0">
      <p:cViewPr varScale="1">
        <p:scale>
          <a:sx n="89" d="100"/>
          <a:sy n="89" d="100"/>
        </p:scale>
        <p:origin x="461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1372266-4F03-4137-8EC7-F059B31F988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4C192A22-CF04-4C4B-81BD-F002BDF807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2D24452A-2FC8-4BB9-B58F-1E0F61618F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1D70F-63D2-4B6A-9A12-DFD38E6766CE}" type="datetimeFigureOut">
              <a:rPr lang="ru-RU" smtClean="0"/>
              <a:t>04.07.2023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9EC4CD61-91F2-4E5D-A1D8-14FF2B15A2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586D1C6E-FD7B-49F1-86C9-DA1254AF6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E9E9C4-D7D6-46EA-83E4-F4FD1823C8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1173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0857D7B-C048-4729-890D-E7C3FB70DD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CA9CF997-2C5C-4184-AC1D-0AD0A9EA4C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DE7E59A2-972F-4B38-AE98-A18855BA61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1D70F-63D2-4B6A-9A12-DFD38E6766CE}" type="datetimeFigureOut">
              <a:rPr lang="ru-RU" smtClean="0"/>
              <a:t>04.07.2023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F31217DE-B4BF-43A6-9918-DA795CEFD7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7DD0E764-185B-47FA-8F57-E09B3F631D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E9E9C4-D7D6-46EA-83E4-F4FD1823C8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03865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89B4CAEE-B128-4BE1-A44A-97EFC643E7F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4A95BEB1-4FDC-4025-88DB-2C8320B6A0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D0A70FEE-3B34-4CC9-A0A5-2167306246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1D70F-63D2-4B6A-9A12-DFD38E6766CE}" type="datetimeFigureOut">
              <a:rPr lang="ru-RU" smtClean="0"/>
              <a:t>04.07.2023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CCB49075-5B1E-4798-BC76-27E79B1E14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570B1A34-D4E9-42D3-BD7E-0A274A351B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E9E9C4-D7D6-46EA-83E4-F4FD1823C8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76173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13778A4-2F83-494B-B294-6A3C3B8D51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FA978B42-0AB1-4C61-A066-5B6BD83518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D13AE6C9-9605-47D2-8EBB-21AED4EF9F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1D70F-63D2-4B6A-9A12-DFD38E6766CE}" type="datetimeFigureOut">
              <a:rPr lang="ru-RU" smtClean="0"/>
              <a:t>04.07.2023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F4AD7D16-9652-4561-B30A-C1E1A79A56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5CA1B6B6-2D02-4103-A326-747CCBE3C6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E9E9C4-D7D6-46EA-83E4-F4FD1823C8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37882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D23BDFE-2A49-4FD4-A66B-78EF52F0CC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A878D051-52FC-4B7E-B971-3949D1CE95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0D10EA20-ED8F-418C-B117-8525F465D7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1D70F-63D2-4B6A-9A12-DFD38E6766CE}" type="datetimeFigureOut">
              <a:rPr lang="ru-RU" smtClean="0"/>
              <a:t>04.07.2023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1C349B9A-8906-4A1B-87D1-BB07462563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AB353FC9-72E1-44D7-A7D9-7413BD0AF6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E9E9C4-D7D6-46EA-83E4-F4FD1823C8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85211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333FABB-B19C-425C-99AB-E2CA56027E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09C88DFC-D21D-4445-A781-D7183166EB8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E59C262D-8D04-4D40-835C-E96F034277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F8E75E06-7162-4EC6-B28A-4FAB4C7F52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1D70F-63D2-4B6A-9A12-DFD38E6766CE}" type="datetimeFigureOut">
              <a:rPr lang="ru-RU" smtClean="0"/>
              <a:t>04.07.2023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B8330600-5CB9-4B64-A193-2323C2320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D2F8705E-9355-4CEC-AE66-A7C71AEE43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E9E9C4-D7D6-46EA-83E4-F4FD1823C8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29083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9552521-AD86-48F2-98C4-E8D9FF4107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86558C04-C1BB-49FC-BBDF-D92B58335B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9D700D38-EA33-4AB0-BAB0-7F15FFD8ED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FCBB577E-0274-489A-8C47-5AF4A244CEE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4EF40D0E-5E44-4A5B-AE1A-3226D7E6BEB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55DA8BEC-0A5B-41BE-A1CA-7C29293985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1D70F-63D2-4B6A-9A12-DFD38E6766CE}" type="datetimeFigureOut">
              <a:rPr lang="ru-RU" smtClean="0"/>
              <a:t>04.07.2023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ABB132FE-BF91-4DD2-9669-A3A7E63EC2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5611DCC0-2147-4B37-B3E0-6F45FBE025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E9E9C4-D7D6-46EA-83E4-F4FD1823C8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03561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72190E9-1A24-4F48-93EF-58448A748D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B1AECBF6-CE60-4F12-AF56-D9C87C9DF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1D70F-63D2-4B6A-9A12-DFD38E6766CE}" type="datetimeFigureOut">
              <a:rPr lang="ru-RU" smtClean="0"/>
              <a:t>04.07.2023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256A8C92-341D-4E80-8A4D-8620CE1E45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A29CAF07-C57D-4523-A7DF-313A5AAF19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E9E9C4-D7D6-46EA-83E4-F4FD1823C8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40121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FA860240-0109-40FB-8219-FD7CC9A941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1D70F-63D2-4B6A-9A12-DFD38E6766CE}" type="datetimeFigureOut">
              <a:rPr lang="ru-RU" smtClean="0"/>
              <a:t>04.07.2023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1040A61D-8003-4F16-B77B-349B850025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C7C7DDE8-94DE-43A3-B6BF-B0063B939E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E9E9C4-D7D6-46EA-83E4-F4FD1823C8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9615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1E42B3E-7B71-48B8-80C7-EF42EF2770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3756DD65-19C2-4F6C-A87B-CE936D111E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0D713544-9D9F-446E-A3C5-511938649F1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187C8A77-7464-4E36-B7C0-EC22B9798F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1D70F-63D2-4B6A-9A12-DFD38E6766CE}" type="datetimeFigureOut">
              <a:rPr lang="ru-RU" smtClean="0"/>
              <a:t>04.07.2023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02024873-EB17-43FB-BD8F-344C2991B6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54FAD5D5-D745-4A95-B905-2FFABEF642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E9E9C4-D7D6-46EA-83E4-F4FD1823C8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6914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C0DE3CB-3F4D-42EC-BF7D-BFFDFA8150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872034A2-07CA-4B06-803A-67C7B105B88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757868F4-CD4B-4C5C-BAC9-3AB03FB015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7366A142-6692-4212-8A7F-977F07900F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1D70F-63D2-4B6A-9A12-DFD38E6766CE}" type="datetimeFigureOut">
              <a:rPr lang="ru-RU" smtClean="0"/>
              <a:t>04.07.2023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3003DDF2-0260-4B3D-BEB3-C6DD2E7F4C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79209856-B9FD-4638-A124-48DE4B99D9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E9E9C4-D7D6-46EA-83E4-F4FD1823C8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75905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7514D3B-0EBB-481E-A021-1E30281250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111963D2-42D4-46EA-9A08-6958E41F59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5E9DC940-2A64-4CDE-A961-F52FDDC1F54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41D70F-63D2-4B6A-9A12-DFD38E6766CE}" type="datetimeFigureOut">
              <a:rPr lang="ru-RU" smtClean="0"/>
              <a:t>04.07.2023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18854301-55D4-45FE-9D62-89EF8FAB1B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7CF4747C-836E-47FE-977A-EE50F9FB8D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E9E9C4-D7D6-46EA-83E4-F4FD1823C8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76394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jpeg"/><Relationship Id="rId4" Type="http://schemas.openxmlformats.org/officeDocument/2006/relationships/image" Target="../media/image38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7" Type="http://schemas.openxmlformats.org/officeDocument/2006/relationships/image" Target="../media/image68.jp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7" Type="http://schemas.openxmlformats.org/officeDocument/2006/relationships/image" Target="../media/image78.jpe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jpeg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jpeg"/><Relationship Id="rId3" Type="http://schemas.openxmlformats.org/officeDocument/2006/relationships/image" Target="../media/image81.jpeg"/><Relationship Id="rId7" Type="http://schemas.openxmlformats.org/officeDocument/2006/relationships/image" Target="../media/image85.jpeg"/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4.jpeg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1.jpeg"/><Relationship Id="rId5" Type="http://schemas.openxmlformats.org/officeDocument/2006/relationships/image" Target="../media/image90.jpeg"/><Relationship Id="rId4" Type="http://schemas.openxmlformats.org/officeDocument/2006/relationships/image" Target="../media/image8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g"/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6.jpg"/><Relationship Id="rId5" Type="http://schemas.openxmlformats.org/officeDocument/2006/relationships/image" Target="../media/image95.jpeg"/><Relationship Id="rId4" Type="http://schemas.openxmlformats.org/officeDocument/2006/relationships/image" Target="../media/image94.jpeg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1.jpeg"/><Relationship Id="rId4" Type="http://schemas.openxmlformats.org/officeDocument/2006/relationships/image" Target="../media/image100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7.jpeg"/><Relationship Id="rId5" Type="http://schemas.openxmlformats.org/officeDocument/2006/relationships/image" Target="../media/image106.jpeg"/><Relationship Id="rId4" Type="http://schemas.openxmlformats.org/officeDocument/2006/relationships/image" Target="../media/image105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jpeg"/><Relationship Id="rId3" Type="http://schemas.microsoft.com/office/2007/relationships/hdphoto" Target="../media/hdphoto4.wdp"/><Relationship Id="rId7" Type="http://schemas.openxmlformats.org/officeDocument/2006/relationships/image" Target="../media/image112.jpe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1.jpeg"/><Relationship Id="rId5" Type="http://schemas.openxmlformats.org/officeDocument/2006/relationships/image" Target="../media/image110.jpg"/><Relationship Id="rId4" Type="http://schemas.openxmlformats.org/officeDocument/2006/relationships/image" Target="../media/image109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114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7.jpeg"/><Relationship Id="rId4" Type="http://schemas.openxmlformats.org/officeDocument/2006/relationships/image" Target="../media/image116.jpeg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58175036-12B0-4024-900E-E141D71EFCE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8" t="9212" r="5910" b="921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1C0C30A7-ADC7-4781-8D77-718BEC2F2606}"/>
              </a:ext>
            </a:extLst>
          </p:cNvPr>
          <p:cNvSpPr/>
          <p:nvPr/>
        </p:nvSpPr>
        <p:spPr>
          <a:xfrm>
            <a:off x="5006715" y="5538437"/>
            <a:ext cx="2143593" cy="1319563"/>
          </a:xfrm>
          <a:prstGeom prst="rect">
            <a:avLst/>
          </a:prstGeom>
          <a:solidFill>
            <a:schemeClr val="bg2">
              <a:lumMod val="1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153FB242-BA4B-494B-8F2B-F47CDD7A5440}"/>
              </a:ext>
            </a:extLst>
          </p:cNvPr>
          <p:cNvSpPr/>
          <p:nvPr/>
        </p:nvSpPr>
        <p:spPr>
          <a:xfrm>
            <a:off x="-1" y="2182918"/>
            <a:ext cx="12192000" cy="2370277"/>
          </a:xfrm>
          <a:prstGeom prst="rect">
            <a:avLst/>
          </a:prstGeom>
          <a:solidFill>
            <a:schemeClr val="bg2">
              <a:lumMod val="10000"/>
              <a:alpha val="4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AB929B8-95DB-46D3-87A3-9F4601258B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05789" y="3087906"/>
            <a:ext cx="6980419" cy="1465289"/>
          </a:xfrm>
          <a:noFill/>
          <a:ln>
            <a:noFill/>
          </a:ln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Итоговая презентация мероприятий за </a:t>
            </a:r>
            <a:b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rgbClr val="FF0066"/>
                </a:solidFill>
                <a:latin typeface="Miama Nueva" panose="02000603000000000000" pitchFamily="2" charset="-52"/>
                <a:cs typeface="Times New Roman" panose="02020603050405020304" pitchFamily="18" charset="0"/>
              </a:rPr>
              <a:t>июнь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17630171-BBFB-4673-A596-66A5DBA2C1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78964" y="5613750"/>
            <a:ext cx="4234070" cy="861391"/>
          </a:xfrm>
        </p:spPr>
        <p:txBody>
          <a:bodyPr>
            <a:normAutofit fontScale="25000" lnSpcReduction="20000"/>
          </a:bodyPr>
          <a:lstStyle/>
          <a:p>
            <a:pPr algn="ctr"/>
            <a:r>
              <a:rPr lang="ru-RU" altLang="en-US" sz="5600" dirty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Ленинградская обл.</a:t>
            </a:r>
          </a:p>
          <a:p>
            <a:pPr algn="ctr"/>
            <a:r>
              <a:rPr lang="ru-RU" altLang="en-US" sz="5600" dirty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Всеволожский район</a:t>
            </a:r>
          </a:p>
          <a:p>
            <a:pPr algn="ctr"/>
            <a:r>
              <a:rPr lang="ru-RU" altLang="en-US" sz="5600" dirty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г. Мурино</a:t>
            </a:r>
          </a:p>
          <a:p>
            <a:pPr algn="ctr"/>
            <a:r>
              <a:rPr lang="ru-RU" altLang="en-US" sz="5600" dirty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2023 год</a:t>
            </a:r>
          </a:p>
          <a:p>
            <a:endParaRPr lang="ru-RU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74EAE151-85ED-4CCE-A1DB-4C67C602044E}"/>
              </a:ext>
            </a:extLst>
          </p:cNvPr>
          <p:cNvSpPr txBox="1"/>
          <p:nvPr/>
        </p:nvSpPr>
        <p:spPr>
          <a:xfrm>
            <a:off x="2512420" y="199033"/>
            <a:ext cx="716715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altLang="en-US" sz="1800" dirty="0">
                <a:latin typeface="Times New Roman" panose="02020603050405020304" charset="0"/>
                <a:cs typeface="Times New Roman" panose="02020603050405020304" charset="0"/>
              </a:rPr>
              <a:t>Муниципальное дошкольное образовательное бюджетное учреждение </a:t>
            </a:r>
            <a:br>
              <a:rPr lang="ru-RU" altLang="en-US" sz="1800" dirty="0">
                <a:latin typeface="Times New Roman" panose="02020603050405020304" charset="0"/>
                <a:cs typeface="Times New Roman" panose="02020603050405020304" charset="0"/>
              </a:rPr>
            </a:br>
            <a:r>
              <a:rPr lang="ru-RU" altLang="en-US" sz="1800" dirty="0">
                <a:latin typeface="Times New Roman" panose="02020603050405020304" charset="0"/>
                <a:cs typeface="Times New Roman" panose="02020603050405020304" charset="0"/>
              </a:rPr>
              <a:t>«Муринский детский сад комбинированного вида № 3»</a:t>
            </a:r>
            <a:br>
              <a:rPr lang="ru-RU" altLang="en-US" sz="1800" dirty="0">
                <a:latin typeface="Times New Roman" panose="02020603050405020304" charset="0"/>
                <a:cs typeface="Times New Roman" panose="02020603050405020304" charset="0"/>
              </a:rPr>
            </a:br>
            <a:r>
              <a:rPr lang="ru-RU" altLang="en-US" sz="1800" dirty="0">
                <a:latin typeface="Times New Roman" panose="02020603050405020304" charset="0"/>
                <a:cs typeface="Times New Roman" panose="02020603050405020304" charset="0"/>
              </a:rPr>
              <a:t>(МДОБУ «Муринский ДСКВ № 3»)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238276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FC8A0CEB-4AEF-4BC8-9A92-7710809170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xmlns="" id="{7D3EBCE9-A02E-474F-8FB6-7528CA237788}"/>
              </a:ext>
            </a:extLst>
          </p:cNvPr>
          <p:cNvSpPr/>
          <p:nvPr/>
        </p:nvSpPr>
        <p:spPr>
          <a:xfrm>
            <a:off x="0" y="0"/>
            <a:ext cx="12192000" cy="2590799"/>
          </a:xfrm>
          <a:prstGeom prst="rect">
            <a:avLst/>
          </a:prstGeom>
          <a:solidFill>
            <a:schemeClr val="tx1">
              <a:lumMod val="75000"/>
              <a:lumOff val="25000"/>
              <a:alpha val="3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5F8A093E-2648-43AF-8CA4-4D35BFC4DC22}"/>
              </a:ext>
            </a:extLst>
          </p:cNvPr>
          <p:cNvSpPr txBox="1"/>
          <p:nvPr/>
        </p:nvSpPr>
        <p:spPr>
          <a:xfrm>
            <a:off x="319177" y="349486"/>
            <a:ext cx="11619781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FF0066"/>
                </a:solidFill>
                <a:latin typeface="Times New Roman" panose="02020603050405020304" pitchFamily="18" charset="0"/>
                <a:ea typeface="Pecita" panose="03050502000000000000" pitchFamily="66" charset="2"/>
                <a:cs typeface="Times New Roman" panose="02020603050405020304" pitchFamily="18" charset="0"/>
              </a:rPr>
              <a:t>В группе «Знайки» </a:t>
            </a:r>
          </a:p>
          <a:p>
            <a:pPr algn="ctr"/>
            <a:r>
              <a:rPr lang="ru-RU" sz="2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была проведена </a:t>
            </a:r>
            <a:r>
              <a:rPr lang="ru-RU" sz="2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беседа по теме «Терроризму скажем: «Нет»!, </a:t>
            </a:r>
            <a:r>
              <a:rPr lang="ru-RU" sz="2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дети рисовали, рассматривали иллюстрации, сюжеты роликов о терроризме, учувствовали в викторине, отгадывали загадки и читали сказку</a:t>
            </a: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36EF3AC3-4FA5-4ECF-8217-B4BF78066DD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616" y="2116540"/>
            <a:ext cx="4033856" cy="22690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9AF0A7E8-DFCD-40F8-9768-400F81CE2A0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3061" y="2116540"/>
            <a:ext cx="3472789" cy="20376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BAEAFC00-9E96-4E84-B265-8899D1ABF48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3972" y="4499450"/>
            <a:ext cx="3809089" cy="21426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0542202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7C69D2EE-40B7-4251-9FE5-929FFB3F22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08ED63AB-10D2-42EF-B118-440184A44FC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383" y="769323"/>
            <a:ext cx="3137942" cy="20739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FE35F591-D2F2-4A36-8AA0-4959C50DD6F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594" y="655320"/>
            <a:ext cx="2828143" cy="23277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733D9F30-6AC7-4486-AC6C-82DE1ADC2DA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4747" y="3489984"/>
            <a:ext cx="3967646" cy="29757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46D7760B-667A-4CD1-87AD-A5C395F3931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6154" y="3429000"/>
            <a:ext cx="4346354" cy="30322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B7C32089-E787-4ED1-A329-98495A7DB3C1}"/>
              </a:ext>
            </a:extLst>
          </p:cNvPr>
          <p:cNvSpPr txBox="1"/>
          <p:nvPr/>
        </p:nvSpPr>
        <p:spPr>
          <a:xfrm>
            <a:off x="3545458" y="837051"/>
            <a:ext cx="530524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rgbClr val="FF0066"/>
                </a:solidFill>
                <a:latin typeface="Times New Roman" panose="02020603050405020304" pitchFamily="18" charset="0"/>
                <a:ea typeface="Pecita" panose="03050502000000000000" pitchFamily="66" charset="2"/>
                <a:cs typeface="Times New Roman" panose="02020603050405020304" pitchFamily="18" charset="0"/>
              </a:rPr>
              <a:t>В группе «Непоседы» </a:t>
            </a:r>
          </a:p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проводилась беседа о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терроризме. Дети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активно принимали участие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обсуждении по данной теме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отвечали на вопросы,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 также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рисовали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плакат «Мы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против терроризма».</a:t>
            </a:r>
          </a:p>
        </p:txBody>
      </p:sp>
    </p:spTree>
    <p:extLst>
      <p:ext uri="{BB962C8B-B14F-4D97-AF65-F5344CB8AC3E}">
        <p14:creationId xmlns:p14="http://schemas.microsoft.com/office/powerpoint/2010/main" val="16771803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CFD1330F-8557-4279-A6FD-AC1D6BB9D90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48" r="-1" b="35883"/>
          <a:stretch/>
        </p:blipFill>
        <p:spPr>
          <a:xfrm>
            <a:off x="0" y="-243840"/>
            <a:ext cx="12192000" cy="710184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259B455C-39CC-4208-8EF8-D2A8DC7D0C8F}"/>
              </a:ext>
            </a:extLst>
          </p:cNvPr>
          <p:cNvSpPr txBox="1"/>
          <p:nvPr/>
        </p:nvSpPr>
        <p:spPr>
          <a:xfrm>
            <a:off x="278866" y="237611"/>
            <a:ext cx="7479341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000" b="1" i="0" dirty="0">
                <a:solidFill>
                  <a:srgbClr val="FF0066"/>
                </a:solidFill>
                <a:effectLst/>
                <a:latin typeface="Times New Roman" panose="02020603050405020304" pitchFamily="18" charset="0"/>
                <a:ea typeface="Pecita" panose="03050502000000000000" pitchFamily="66" charset="2"/>
                <a:cs typeface="Times New Roman" panose="02020603050405020304" pitchFamily="18" charset="0"/>
              </a:rPr>
              <a:t>В группе «</a:t>
            </a:r>
            <a:r>
              <a:rPr lang="ru-RU" sz="3000" b="1" i="0" dirty="0" smtClean="0">
                <a:solidFill>
                  <a:srgbClr val="FF0066"/>
                </a:solidFill>
                <a:effectLst/>
                <a:latin typeface="Times New Roman" panose="02020603050405020304" pitchFamily="18" charset="0"/>
                <a:ea typeface="Pecita" panose="03050502000000000000" pitchFamily="66" charset="2"/>
                <a:cs typeface="Times New Roman" panose="02020603050405020304" pitchFamily="18" charset="0"/>
              </a:rPr>
              <a:t>Цветочки», «</a:t>
            </a:r>
            <a:r>
              <a:rPr lang="ru-RU" sz="3000" b="1" i="0" dirty="0" err="1" smtClean="0">
                <a:solidFill>
                  <a:srgbClr val="FF0066"/>
                </a:solidFill>
                <a:effectLst/>
                <a:latin typeface="Times New Roman" panose="02020603050405020304" pitchFamily="18" charset="0"/>
                <a:ea typeface="Pecita" panose="03050502000000000000" pitchFamily="66" charset="2"/>
                <a:cs typeface="Times New Roman" panose="02020603050405020304" pitchFamily="18" charset="0"/>
              </a:rPr>
              <a:t>Василёчки</a:t>
            </a:r>
            <a:r>
              <a:rPr lang="ru-RU" sz="3000" b="1" dirty="0">
                <a:solidFill>
                  <a:srgbClr val="FF0066"/>
                </a:solidFill>
                <a:latin typeface="Times New Roman" panose="02020603050405020304" pitchFamily="18" charset="0"/>
                <a:ea typeface="Pecita" panose="03050502000000000000" pitchFamily="66" charset="2"/>
                <a:cs typeface="Times New Roman" panose="02020603050405020304" pitchFamily="18" charset="0"/>
              </a:rPr>
              <a:t>»</a:t>
            </a:r>
            <a:endParaRPr lang="ru-RU" sz="3000" b="1" i="0" dirty="0">
              <a:solidFill>
                <a:srgbClr val="FF0066"/>
              </a:solidFill>
              <a:effectLst/>
              <a:latin typeface="Times New Roman" panose="02020603050405020304" pitchFamily="18" charset="0"/>
              <a:ea typeface="Pecita" panose="03050502000000000000" pitchFamily="66" charset="2"/>
              <a:cs typeface="Times New Roman" panose="02020603050405020304" pitchFamily="18" charset="0"/>
            </a:endParaRPr>
          </a:p>
          <a:p>
            <a:pPr algn="just"/>
            <a:r>
              <a:rPr lang="ru-RU" sz="2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 рамках «Противодействия терроризму» прошла беседа на тему: «Мы против терроризма». 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Детям</a:t>
            </a:r>
            <a:r>
              <a:rPr lang="ru-RU" sz="2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был показан познавательный видеоролик на соответствующую тематику. По итогам мероприятия, обучающиеся нарисовали мини-плакаты.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3C0B8A05-C5F4-49FE-AF22-958294B450C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8207" y="245982"/>
            <a:ext cx="3911002" cy="29332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006CF227-75F6-4368-A680-E5E87B2045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790" y="2478822"/>
            <a:ext cx="5369579" cy="40271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400A444E-F862-4E38-B31F-2C7D2A61491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8207" y="3475107"/>
            <a:ext cx="3911003" cy="30870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3719618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A176E4F1-5E7B-461B-8E78-4DA300E5F3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9868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BEF3F2D9-A54A-4260-ABB4-1EEBA4BE56BA}"/>
              </a:ext>
            </a:extLst>
          </p:cNvPr>
          <p:cNvSpPr txBox="1"/>
          <p:nvPr/>
        </p:nvSpPr>
        <p:spPr>
          <a:xfrm>
            <a:off x="198408" y="106442"/>
            <a:ext cx="11913079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i="0" dirty="0">
                <a:solidFill>
                  <a:srgbClr val="FF0066"/>
                </a:solidFill>
                <a:effectLst/>
                <a:latin typeface="Times New Roman" panose="02020603050405020304" pitchFamily="18" charset="0"/>
                <a:ea typeface="Pecita" panose="03050502000000000000" pitchFamily="66" charset="2"/>
                <a:cs typeface="Times New Roman" panose="02020603050405020304" pitchFamily="18" charset="0"/>
              </a:rPr>
              <a:t>В группе «Бельчата</a:t>
            </a:r>
            <a:r>
              <a:rPr lang="ru-RU" sz="3200" b="1" dirty="0">
                <a:solidFill>
                  <a:srgbClr val="FF0066"/>
                </a:solidFill>
                <a:latin typeface="Times New Roman" panose="02020603050405020304" pitchFamily="18" charset="0"/>
                <a:ea typeface="Pecita" panose="03050502000000000000" pitchFamily="66" charset="2"/>
                <a:cs typeface="Times New Roman" panose="02020603050405020304" pitchFamily="18" charset="0"/>
              </a:rPr>
              <a:t>»</a:t>
            </a:r>
            <a:r>
              <a:rPr lang="ru-RU" sz="3200" b="1" i="0" dirty="0">
                <a:solidFill>
                  <a:srgbClr val="FF0066"/>
                </a:solidFill>
                <a:effectLst/>
                <a:latin typeface="Times New Roman" panose="02020603050405020304" pitchFamily="18" charset="0"/>
                <a:ea typeface="Pecita" panose="03050502000000000000" pitchFamily="66" charset="2"/>
                <a:cs typeface="Times New Roman" panose="02020603050405020304" pitchFamily="18" charset="0"/>
              </a:rPr>
              <a:t> </a:t>
            </a:r>
          </a:p>
          <a:p>
            <a:r>
              <a:rPr lang="ru-RU" sz="2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была проведена беседа на тему: «Дети против террора!».</a:t>
            </a:r>
          </a:p>
          <a:p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Перед нами стояли важные задачи:</a:t>
            </a:r>
          </a:p>
          <a:p>
            <a:pPr marL="285750" indent="-285750">
              <a:buFontTx/>
              <a:buChar char="-"/>
            </a:pP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2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формировать у детей навыки правильного поведения при угрозе террора, обеспечивающих сохранность их здоровья и жизни; </a:t>
            </a:r>
          </a:p>
          <a:p>
            <a:pPr marL="285750" indent="-285750">
              <a:buFontTx/>
              <a:buChar char="-"/>
            </a:pPr>
            <a:r>
              <a:rPr lang="ru-RU" sz="2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закреплять правила безопасного поведения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при контактах с незнакомыми людьми.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EBA503E9-B7E3-471B-B2EE-F7773C39EEB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508" y="2814720"/>
            <a:ext cx="2391769" cy="31850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C1FDAC8B-5C22-4D8B-B1BA-E68785C8617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1765" y="3153992"/>
            <a:ext cx="4392115" cy="32975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555EF180-11B1-4AD9-8B47-F6F437644AA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3722" y="2570814"/>
            <a:ext cx="2571749" cy="34289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6863836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EE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DD40F6A4-C93C-4945-BA3E-3BB296CD4222}"/>
              </a:ext>
            </a:extLst>
          </p:cNvPr>
          <p:cNvSpPr txBox="1"/>
          <p:nvPr/>
        </p:nvSpPr>
        <p:spPr>
          <a:xfrm>
            <a:off x="4838700" y="166246"/>
            <a:ext cx="7264160" cy="33239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FF0066"/>
                </a:solidFill>
                <a:latin typeface="Miama Nueva" panose="02000603000000000000" pitchFamily="2" charset="-52"/>
                <a:ea typeface="Pecita" panose="03050502000000000000" pitchFamily="66" charset="2"/>
                <a:cs typeface="Pecita" panose="03050502000000000000" pitchFamily="66" charset="2"/>
              </a:rPr>
              <a:t>В группе «Лисята» </a:t>
            </a:r>
          </a:p>
          <a:p>
            <a:pPr algn="just"/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была </a:t>
            </a:r>
            <a:r>
              <a:rPr lang="ru-RU" sz="2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проведена беседа на тему: 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Что такое терроризм?» Перед группой с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тояли </a:t>
            </a: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следующие задачи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2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285750" indent="-285750" algn="just">
              <a:buFontTx/>
              <a:buChar char="-"/>
            </a:pPr>
            <a:r>
              <a:rPr lang="ru-RU" sz="20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сформировать </a:t>
            </a:r>
            <a:r>
              <a:rPr lang="ru-RU" sz="2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понимание того, кто является "</a:t>
            </a:r>
            <a:r>
              <a:rPr lang="ru-RU" sz="20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своим«, "чужим«, </a:t>
            </a:r>
            <a:r>
              <a:rPr lang="ru-RU" sz="2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"знакомым"; </a:t>
            </a:r>
          </a:p>
          <a:p>
            <a:pPr marL="285750" indent="-285750" algn="just">
              <a:buFontTx/>
              <a:buChar char="-"/>
            </a:pPr>
            <a:r>
              <a:rPr lang="ru-RU" sz="2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дать первоначальные представление о правилах чрезвычайных ситуациях;</a:t>
            </a:r>
          </a:p>
          <a:p>
            <a:pPr marL="285750" indent="-285750" algn="just">
              <a:buFontTx/>
              <a:buChar char="-"/>
            </a:pP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объяснить детям понятия что такое 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терроризм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ru-RU" sz="2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террорист».</a:t>
            </a:r>
          </a:p>
          <a:p>
            <a:pPr marL="285750" indent="-285750">
              <a:buFontTx/>
              <a:buChar char="-"/>
            </a:pPr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2E394C30-60A3-418C-B4D1-8BD73AEC669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1085" y="3424173"/>
            <a:ext cx="3741795" cy="28151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0F581DCF-4317-4C19-866D-44DD205F7BE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9286" y="3095464"/>
            <a:ext cx="2400657" cy="32008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AE54A778-EACB-47DF-9E24-A53AC8DF4CC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44"/>
          <a:stretch/>
        </p:blipFill>
        <p:spPr>
          <a:xfrm>
            <a:off x="0" y="0"/>
            <a:ext cx="4495800" cy="6858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217978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AAB10299-BA7F-40EA-B189-7545A93F239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0" r="8751"/>
          <a:stretch/>
        </p:blipFill>
        <p:spPr>
          <a:xfrm>
            <a:off x="7764" y="-207985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5789652B-BAFE-42A3-8C14-E93F17C713A4}"/>
              </a:ext>
            </a:extLst>
          </p:cNvPr>
          <p:cNvSpPr txBox="1"/>
          <p:nvPr/>
        </p:nvSpPr>
        <p:spPr>
          <a:xfrm>
            <a:off x="1424938" y="2456222"/>
            <a:ext cx="9357652" cy="15081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i="0" dirty="0">
                <a:solidFill>
                  <a:srgbClr val="FF0066"/>
                </a:solidFill>
                <a:effectLst/>
                <a:latin typeface="Times New Roman" panose="02020603050405020304" pitchFamily="18" charset="0"/>
                <a:ea typeface="Pecita" panose="03050502000000000000" pitchFamily="66" charset="2"/>
                <a:cs typeface="Times New Roman" panose="02020603050405020304" pitchFamily="18" charset="0"/>
              </a:rPr>
              <a:t>В группе «Ягодки</a:t>
            </a:r>
            <a:r>
              <a:rPr lang="ru-RU" sz="3200" b="1" dirty="0">
                <a:solidFill>
                  <a:srgbClr val="FF0066"/>
                </a:solidFill>
                <a:latin typeface="Times New Roman" panose="02020603050405020304" pitchFamily="18" charset="0"/>
                <a:ea typeface="Pecita" panose="03050502000000000000" pitchFamily="66" charset="2"/>
                <a:cs typeface="Times New Roman" panose="02020603050405020304" pitchFamily="18" charset="0"/>
              </a:rPr>
              <a:t>»</a:t>
            </a:r>
          </a:p>
          <a:p>
            <a:pPr algn="ctr"/>
            <a:r>
              <a:rPr lang="ru-RU" sz="20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прошла беседа на тему: «Нет </a:t>
            </a:r>
            <a:r>
              <a:rPr lang="ru-RU" sz="20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терроризму»!</a:t>
            </a:r>
            <a:endParaRPr lang="ru-RU" sz="2000" b="0" i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Ребята посмотрели презентацию, обсудили, что такое «терроризм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ru-RU" sz="2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и правила поведения во время террористического акта, поиграли в игру "Можно-нельзя".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204DF49D-7EFB-418D-ABAE-0272489CD5E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665" y="20424"/>
            <a:ext cx="5007249" cy="22493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71E9B024-BAF2-4532-9B77-1E4BE37C62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2629" y="4401778"/>
            <a:ext cx="5357120" cy="22493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494431F0-8936-4ED7-83F3-3E1332EA63B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664" y="4519122"/>
            <a:ext cx="5246557" cy="20693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46B62502-AB79-4096-A08F-921AF421BE5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1087" y="20425"/>
            <a:ext cx="5007249" cy="22493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8971577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03285BBA-6ADC-4DCA-BD49-2B0F362A698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-1" r="1" b="2500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xmlns="" id="{012FD591-2D6F-48A7-9EA8-11822FD7E61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xmlns="" id="{4E111C4D-5486-4C16-B24E-ACB1E138AC1B}"/>
              </a:ext>
            </a:extLst>
          </p:cNvPr>
          <p:cNvSpPr/>
          <p:nvPr/>
        </p:nvSpPr>
        <p:spPr>
          <a:xfrm>
            <a:off x="0" y="-11965"/>
            <a:ext cx="12192000" cy="2185274"/>
          </a:xfrm>
          <a:prstGeom prst="rect">
            <a:avLst/>
          </a:prstGeom>
          <a:solidFill>
            <a:schemeClr val="accent1">
              <a:lumMod val="50000"/>
              <a:alpha val="3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3A27E30A-4074-4566-A7FF-D2A472BFA491}"/>
              </a:ext>
            </a:extLst>
          </p:cNvPr>
          <p:cNvSpPr txBox="1"/>
          <p:nvPr/>
        </p:nvSpPr>
        <p:spPr>
          <a:xfrm>
            <a:off x="258792" y="14709"/>
            <a:ext cx="11449422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i="0" dirty="0">
                <a:solidFill>
                  <a:srgbClr val="FF0066"/>
                </a:solidFill>
                <a:effectLst/>
                <a:latin typeface="Times New Roman" panose="02020603050405020304" pitchFamily="18" charset="0"/>
                <a:ea typeface="Pecita" panose="03050502000000000000" pitchFamily="66" charset="2"/>
                <a:cs typeface="Times New Roman" panose="02020603050405020304" pitchFamily="18" charset="0"/>
              </a:rPr>
              <a:t>В группе </a:t>
            </a:r>
            <a:r>
              <a:rPr lang="ru-RU" sz="3200" b="1" dirty="0">
                <a:solidFill>
                  <a:srgbClr val="FF0066"/>
                </a:solidFill>
                <a:latin typeface="Times New Roman" panose="02020603050405020304" pitchFamily="18" charset="0"/>
                <a:ea typeface="Pecita" panose="03050502000000000000" pitchFamily="66" charset="2"/>
                <a:cs typeface="Times New Roman" panose="02020603050405020304" pitchFamily="18" charset="0"/>
              </a:rPr>
              <a:t>«</a:t>
            </a:r>
            <a:r>
              <a:rPr lang="ru-RU" sz="3200" b="1" i="0" dirty="0">
                <a:solidFill>
                  <a:srgbClr val="FF0066"/>
                </a:solidFill>
                <a:effectLst/>
                <a:latin typeface="Times New Roman" panose="02020603050405020304" pitchFamily="18" charset="0"/>
                <a:ea typeface="Pecita" panose="03050502000000000000" pitchFamily="66" charset="2"/>
                <a:cs typeface="Times New Roman" panose="02020603050405020304" pitchFamily="18" charset="0"/>
              </a:rPr>
              <a:t>Ежата</a:t>
            </a:r>
            <a:r>
              <a:rPr lang="ru-RU" sz="3200" b="1" dirty="0">
                <a:solidFill>
                  <a:srgbClr val="FF0066"/>
                </a:solidFill>
                <a:latin typeface="Times New Roman" panose="02020603050405020304" pitchFamily="18" charset="0"/>
                <a:ea typeface="Pecita" panose="03050502000000000000" pitchFamily="66" charset="2"/>
                <a:cs typeface="Times New Roman" panose="02020603050405020304" pitchFamily="18" charset="0"/>
              </a:rPr>
              <a:t>»</a:t>
            </a:r>
            <a:r>
              <a:rPr lang="ru-RU" sz="3200" b="1" i="0" dirty="0">
                <a:solidFill>
                  <a:srgbClr val="FF0066"/>
                </a:solidFill>
                <a:effectLst/>
                <a:latin typeface="Times New Roman" panose="02020603050405020304" pitchFamily="18" charset="0"/>
                <a:ea typeface="Pecita" panose="03050502000000000000" pitchFamily="66" charset="2"/>
                <a:cs typeface="Times New Roman" panose="02020603050405020304" pitchFamily="18" charset="0"/>
              </a:rPr>
              <a:t> </a:t>
            </a:r>
          </a:p>
          <a:p>
            <a:pPr algn="just"/>
            <a:r>
              <a:rPr lang="ru-RU" sz="2000" b="1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затронули самую важную тему на сегодняшний день </a:t>
            </a:r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000" b="1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Мы против терроризма</a:t>
            </a: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ru-RU" sz="2000" b="1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ru-RU" sz="2000" b="1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Целью беседы являлось доведение до сознания детей важности соблюдения правил антитеррористической безопасности, умения проявлять осторожность и осмотрительность во время прогулки.</a:t>
            </a:r>
            <a:endParaRPr lang="ru-RU" sz="2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C40C0B8B-A777-4286-8FFB-2740CEF1386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785" y="2377440"/>
            <a:ext cx="3172415" cy="42298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5DCAA081-C0AD-46D6-B979-A96FEEA340F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4516" y="2307109"/>
            <a:ext cx="2913699" cy="21852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DDC2169A-9993-4AFB-8F67-23138DB7006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4516" y="4609890"/>
            <a:ext cx="2913698" cy="20488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6A739B95-E47A-43B1-9C43-8F5545FD23C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2894" y="3022105"/>
            <a:ext cx="3326212" cy="24946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1395723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8EC7B239-2A05-4F01-9D2B-D53546D9412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69" r="6811" b="42653"/>
          <a:stretch/>
        </p:blipFill>
        <p:spPr>
          <a:xfrm>
            <a:off x="0" y="-21879"/>
            <a:ext cx="12192000" cy="687987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562B14DE-35DE-4432-9203-211F4570E83A}"/>
              </a:ext>
            </a:extLst>
          </p:cNvPr>
          <p:cNvSpPr txBox="1"/>
          <p:nvPr/>
        </p:nvSpPr>
        <p:spPr>
          <a:xfrm>
            <a:off x="997705" y="289931"/>
            <a:ext cx="10196586" cy="20467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i="0" dirty="0">
                <a:solidFill>
                  <a:srgbClr val="FF0066"/>
                </a:solidFill>
                <a:effectLst/>
                <a:latin typeface="Times New Roman" panose="02020603050405020304" pitchFamily="18" charset="0"/>
                <a:ea typeface="Pecita" panose="03050502000000000000" pitchFamily="66" charset="2"/>
                <a:cs typeface="Times New Roman" panose="02020603050405020304" pitchFamily="18" charset="0"/>
              </a:rPr>
              <a:t>В группе «Морские звёздочки»</a:t>
            </a:r>
            <a:endParaRPr lang="ru-RU" sz="1900" b="1" i="0" dirty="0">
              <a:solidFill>
                <a:srgbClr val="FF0066"/>
              </a:solidFill>
              <a:effectLst/>
              <a:latin typeface="Miama Nueva" panose="02000603000000000000" pitchFamily="2" charset="-52"/>
              <a:ea typeface="Pecita" panose="03050502000000000000" pitchFamily="66" charset="2"/>
              <a:cs typeface="Pecita" panose="03050502000000000000" pitchFamily="66" charset="2"/>
            </a:endParaRPr>
          </a:p>
          <a:p>
            <a:pPr algn="ctr"/>
            <a:r>
              <a:rPr lang="ru-RU" sz="19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прошло мероприятие «Дети против терроризма</a:t>
            </a:r>
            <a:r>
              <a:rPr lang="ru-RU" sz="19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ru-RU" sz="19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ctr"/>
            <a:r>
              <a:rPr lang="ru-RU" sz="19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Совместно с детьми обсуждались</a:t>
            </a:r>
            <a:r>
              <a:rPr lang="ru-RU" sz="19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ситуации, которые могут привести к трагическим последствиям, способы защиты от них. Дети отметили, что важно быть сильным, добрым и отважным, чтобы защитить свой народ от террористов. Дети </a:t>
            </a:r>
            <a:r>
              <a:rPr lang="ru-RU" sz="19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участвовали в </a:t>
            </a:r>
            <a:r>
              <a:rPr lang="ru-RU" sz="19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играх: «Спасатели</a:t>
            </a:r>
            <a:r>
              <a:rPr lang="ru-RU" sz="19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ru-RU" sz="19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9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9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Саперы». Оформили стенд «Мы за мир!».</a:t>
            </a:r>
            <a:endParaRPr lang="ru-RU" sz="1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D208C4A9-CA71-4A01-AB08-0B7736FB63E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6129" y="2735036"/>
            <a:ext cx="2517615" cy="37655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30FE118B-000A-4AEE-B9BF-77A8A95D68B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465" y="2671029"/>
            <a:ext cx="2889029" cy="38295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6B80B3BC-7D17-4C10-9C9E-5AFFE6172EC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7002" y="4799410"/>
            <a:ext cx="3057993" cy="18485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4B473345-8872-400A-8321-9F91A0EEB86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7192" y="2817732"/>
            <a:ext cx="2517615" cy="16964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1687000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75A3537D-EC59-42AA-BD9D-22DEC402C1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86760"/>
          </a:xfrm>
          <a:prstGeom prst="rect">
            <a:avLst/>
          </a:prstGeom>
        </p:spPr>
      </p:pic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F80CC09E-BE30-44CC-A065-548FD9C1EA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7000" y="851792"/>
            <a:ext cx="8965242" cy="4862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4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12 </a:t>
            </a:r>
            <a:r>
              <a:rPr kumimoji="0" lang="ru-RU" altLang="ru-RU" sz="40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июня - День России!</a:t>
            </a:r>
            <a:endParaRPr kumimoji="0" lang="ru-RU" altLang="ru-RU" sz="4000" b="1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8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Это праздник любви и уважения к Родине,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8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символ национального единства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2400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altLang="ru-RU" sz="19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В </a:t>
            </a:r>
            <a:r>
              <a:rPr kumimoji="0" lang="ru-RU" altLang="ru-RU" sz="19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группах </a:t>
            </a:r>
            <a:r>
              <a:rPr kumimoji="0" lang="ru-RU" altLang="ru-RU" sz="19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«</a:t>
            </a:r>
            <a:r>
              <a:rPr kumimoji="0" lang="ru-RU" altLang="ru-RU" sz="19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Фантазеры», «Знайки», «Затейники»</a:t>
            </a:r>
            <a:r>
              <a:rPr lang="ru-RU" alt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kumimoji="0" lang="ru-RU" altLang="ru-RU" sz="19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kumimoji="0" lang="ru-RU" altLang="ru-RU" sz="19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«Непоседы», «Почемучки»</a:t>
            </a:r>
            <a:r>
              <a:rPr lang="ru-RU" alt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altLang="ru-RU" sz="19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прошли </a:t>
            </a:r>
            <a:r>
              <a:rPr kumimoji="0" lang="ru-RU" altLang="ru-RU" sz="19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мероприятия, посвященные этому великому празднику.</a:t>
            </a:r>
            <a:r>
              <a:rPr kumimoji="0" lang="ru-RU" altLang="ru-RU" sz="19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kumimoji="0" lang="ru-RU" altLang="ru-RU" sz="19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ru-RU" altLang="ru-RU" sz="19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kumimoji="0" lang="ru-RU" altLang="ru-RU" sz="19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Дети </a:t>
            </a:r>
            <a:r>
              <a:rPr lang="ru-RU" altLang="ru-RU" sz="19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слушали Гимн Российской Федерации, читали </a:t>
            </a:r>
            <a:r>
              <a:rPr kumimoji="0" lang="ru-RU" altLang="ru-RU" sz="19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стихотворения</a:t>
            </a:r>
            <a:r>
              <a:rPr lang="ru-RU" altLang="ru-RU" sz="19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ru-RU" altLang="ru-RU" sz="19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пели песню «У моей России»</a:t>
            </a:r>
            <a:r>
              <a:rPr lang="ru-RU" altLang="ru-RU" sz="19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ru-RU" altLang="ru-RU" sz="19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водили </a:t>
            </a:r>
            <a:r>
              <a:rPr kumimoji="0" lang="ru-RU" altLang="ru-RU" sz="19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хоровод</a:t>
            </a:r>
            <a:r>
              <a:rPr lang="ru-RU" altLang="ru-RU" sz="19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ru-RU" altLang="ru-RU" sz="19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участвовали в танце </a:t>
            </a:r>
            <a:endParaRPr kumimoji="0" lang="ru-RU" altLang="ru-RU" sz="19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9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kumimoji="0" lang="ru-RU" altLang="ru-RU" sz="19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Россия - мы дети твои!»</a:t>
            </a:r>
            <a:br>
              <a:rPr kumimoji="0" lang="ru-RU" altLang="ru-RU" sz="19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ru-RU" altLang="ru-RU" sz="19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поучаствовали в квест - игре с героями Русских сказок.</a:t>
            </a:r>
            <a:br>
              <a:rPr kumimoji="0" lang="ru-RU" altLang="ru-RU" sz="19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ru-RU" altLang="ru-RU" sz="19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	Дети </a:t>
            </a:r>
            <a:r>
              <a:rPr kumimoji="0" lang="ru-RU" altLang="ru-RU" sz="19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выполняли задания от героев и тем самым получали подарки - цвета флага. </a:t>
            </a:r>
          </a:p>
          <a:p>
            <a:pPr lvl="0" algn="just"/>
            <a:r>
              <a:rPr kumimoji="0" lang="ru-RU" altLang="ru-RU" sz="19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	В </a:t>
            </a:r>
            <a:r>
              <a:rPr kumimoji="0" lang="ru-RU" altLang="ru-RU" sz="19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финальном задании, из отдельных цветов — дети собрали флаг Российской Федерации</a:t>
            </a:r>
            <a:r>
              <a:rPr lang="ru-RU" altLang="ru-RU" sz="19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ru-RU" altLang="ru-RU" sz="19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9" name="Picture 5" descr="📍">
            <a:extLst>
              <a:ext uri="{FF2B5EF4-FFF2-40B4-BE49-F238E27FC236}">
                <a16:creationId xmlns:a16="http://schemas.microsoft.com/office/drawing/2014/main" xmlns="" id="{AF146889-EEB5-4CB7-A207-6D62DA806B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-838200"/>
            <a:ext cx="152400" cy="1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📍">
            <a:extLst>
              <a:ext uri="{FF2B5EF4-FFF2-40B4-BE49-F238E27FC236}">
                <a16:creationId xmlns:a16="http://schemas.microsoft.com/office/drawing/2014/main" xmlns="" id="{06812D24-CA72-47DB-A95B-4EA0C72D14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-563563"/>
            <a:ext cx="152400" cy="1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98612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9C21BB3A-B0D5-4002-95CE-CD1E38E7E85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23" b="1559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02B2F501-7E2B-4CF4-BA3E-5A850355B94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621" y="747032"/>
            <a:ext cx="3316061" cy="24870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65816EEF-4DA3-4C4F-B2AF-D7534CD1A21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0447" y="4071938"/>
            <a:ext cx="3401785" cy="25513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3955B616-16EA-4AD1-90DF-F0341F04FCD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4233" y="277586"/>
            <a:ext cx="2637575" cy="35167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909EE3AB-F2E5-4472-A04C-1669FE980FF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621" y="3794352"/>
            <a:ext cx="3605550" cy="27041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6C7F9999-8B30-4DEA-B77F-17CB2747860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2836" y="747032"/>
            <a:ext cx="3967843" cy="52904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1689090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30AF4C07-3260-4CB1-95B6-3BEC1927D16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29"/>
          <a:stretch/>
        </p:blipFill>
        <p:spPr>
          <a:xfrm>
            <a:off x="0" y="45526"/>
            <a:ext cx="12192000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9FD1D7D4-2F33-4DF7-94EB-1755F292FCD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294"/>
          <a:stretch/>
        </p:blipFill>
        <p:spPr>
          <a:xfrm>
            <a:off x="4469989" y="4570699"/>
            <a:ext cx="2517665" cy="224177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AEAFD99A-0DC7-4EBC-80B7-7F47C0E7D1A5}"/>
              </a:ext>
            </a:extLst>
          </p:cNvPr>
          <p:cNvSpPr txBox="1"/>
          <p:nvPr/>
        </p:nvSpPr>
        <p:spPr>
          <a:xfrm>
            <a:off x="503583" y="2658930"/>
            <a:ext cx="9923703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этот </a:t>
            </a:r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праздник, </a:t>
            </a: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 многих городах </a:t>
            </a:r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мира, разнообразные </a:t>
            </a: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мероприятия, </a:t>
            </a:r>
            <a:endParaRPr lang="ru-RU" sz="20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главными </a:t>
            </a: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действующими лицами которых становятся – 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ети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pPr algn="ctr"/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ыставки </a:t>
            </a: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детских </a:t>
            </a:r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рисунков, выступления </a:t>
            </a: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детских творческих коллективов, </a:t>
            </a:r>
          </a:p>
          <a:p>
            <a:pPr algn="ctr"/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спортивные </a:t>
            </a: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соревнования, </a:t>
            </a:r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конкурсы </a:t>
            </a: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призами - на </a:t>
            </a: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таких мероприятиях всем </a:t>
            </a:r>
          </a:p>
          <a:p>
            <a:pPr algn="ctr"/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детям обычно раздают яркие воздушные шарики и подарки, мыльные пузыри!</a:t>
            </a:r>
          </a:p>
          <a:p>
            <a:pPr algn="ctr"/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Другими словами, делают все возможное, чтобы порадовать </a:t>
            </a:r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детей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F896761D-A9D4-4C85-87AD-9D917336BA6A}"/>
              </a:ext>
            </a:extLst>
          </p:cNvPr>
          <p:cNvSpPr txBox="1"/>
          <p:nvPr/>
        </p:nvSpPr>
        <p:spPr>
          <a:xfrm>
            <a:off x="1328469" y="341194"/>
            <a:ext cx="7659882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7200" b="1" dirty="0">
                <a:solidFill>
                  <a:srgbClr val="FF0000"/>
                </a:solidFill>
                <a:latin typeface="Times New Roman" panose="02020603050405020304" pitchFamily="18" charset="0"/>
                <a:ea typeface="Pecita" panose="03050502000000000000" pitchFamily="66" charset="2"/>
                <a:cs typeface="Times New Roman" panose="02020603050405020304" pitchFamily="18" charset="0"/>
              </a:rPr>
              <a:t>1 </a:t>
            </a:r>
            <a:r>
              <a:rPr lang="ru-RU" sz="7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Pecita" panose="03050502000000000000" pitchFamily="66" charset="2"/>
                <a:cs typeface="Times New Roman" panose="02020603050405020304" pitchFamily="18" charset="0"/>
              </a:rPr>
              <a:t>июня -</a:t>
            </a:r>
            <a:endParaRPr lang="ru-RU" sz="7200" b="1" dirty="0">
              <a:solidFill>
                <a:srgbClr val="FF0000"/>
              </a:solidFill>
              <a:latin typeface="Times New Roman" panose="02020603050405020304" pitchFamily="18" charset="0"/>
              <a:ea typeface="Pecita" panose="03050502000000000000" pitchFamily="66" charset="2"/>
              <a:cs typeface="Times New Roman" panose="02020603050405020304" pitchFamily="18" charset="0"/>
            </a:endParaRPr>
          </a:p>
          <a:p>
            <a:pPr algn="ctr"/>
            <a: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ea typeface="Pecita" panose="03050502000000000000" pitchFamily="66" charset="2"/>
                <a:cs typeface="Times New Roman" panose="02020603050405020304" pitchFamily="18" charset="0"/>
              </a:rPr>
              <a:t>Международный </a:t>
            </a:r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Pecita" panose="03050502000000000000" pitchFamily="66" charset="2"/>
                <a:cs typeface="Times New Roman" panose="02020603050405020304" pitchFamily="18" charset="0"/>
              </a:rPr>
              <a:t>день защиты </a:t>
            </a:r>
            <a: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ea typeface="Pecita" panose="03050502000000000000" pitchFamily="66" charset="2"/>
                <a:cs typeface="Times New Roman" panose="02020603050405020304" pitchFamily="18" charset="0"/>
              </a:rPr>
              <a:t>детей </a:t>
            </a:r>
          </a:p>
        </p:txBody>
      </p:sp>
    </p:spTree>
    <p:extLst>
      <p:ext uri="{BB962C8B-B14F-4D97-AF65-F5344CB8AC3E}">
        <p14:creationId xmlns:p14="http://schemas.microsoft.com/office/powerpoint/2010/main" val="68259907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7218A8F6-5883-447E-A104-F39EBEFAD22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0"/>
          <a:stretch/>
        </p:blipFill>
        <p:spPr>
          <a:xfrm>
            <a:off x="0" y="0"/>
            <a:ext cx="12189146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A4EF359D-F57C-4980-98B6-7A849B7B42E7}"/>
              </a:ext>
            </a:extLst>
          </p:cNvPr>
          <p:cNvSpPr txBox="1"/>
          <p:nvPr/>
        </p:nvSpPr>
        <p:spPr>
          <a:xfrm>
            <a:off x="2724931" y="497884"/>
            <a:ext cx="6739282" cy="16927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2000" i="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группах</a:t>
            </a:r>
          </a:p>
          <a:p>
            <a:pPr algn="ctr"/>
            <a:r>
              <a:rPr lang="ru-RU" sz="2200" b="1" i="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«Ежата», «Медвежата», «Лисята» и «Бельчата»</a:t>
            </a:r>
          </a:p>
          <a:p>
            <a:pPr algn="ctr"/>
            <a:r>
              <a:rPr lang="ru-RU" sz="2200" b="1" i="0" dirty="0">
                <a:solidFill>
                  <a:srgbClr val="000000"/>
                </a:solidFill>
                <a:effectLst/>
                <a:latin typeface="Miama Nueva" panose="02000603000000000000" pitchFamily="2" charset="-52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ru-RU" sz="2000" b="1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Прошёл праздник посвящённый Дню </a:t>
            </a:r>
            <a:r>
              <a:rPr lang="ru-RU" sz="20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России! </a:t>
            </a:r>
          </a:p>
          <a:p>
            <a:pPr algn="ctr"/>
            <a:r>
              <a:rPr lang="ru-RU" sz="20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День страны, в которой мы живём, день нашей Родины!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0E2E5364-FD2A-4573-A440-CDA372B74CA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86" y="2572564"/>
            <a:ext cx="2381433" cy="33653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211CE18A-955A-4C80-A2C5-37D7C23B990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2000" y="3207984"/>
            <a:ext cx="2524000" cy="33653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A009E337-719B-4E29-BC79-088CA7E52CA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9760" y="2534909"/>
            <a:ext cx="2547599" cy="33967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FD47948B-90AD-419B-936D-33E937ECD14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1979" y="3156779"/>
            <a:ext cx="2524001" cy="33653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06249853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C4C1C98E-0DC9-4C67-AFA8-EB7B4D7338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145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547A9AC8-22FC-41FC-88C5-8C2EF776054F}"/>
              </a:ext>
            </a:extLst>
          </p:cNvPr>
          <p:cNvSpPr txBox="1"/>
          <p:nvPr/>
        </p:nvSpPr>
        <p:spPr>
          <a:xfrm>
            <a:off x="3269075" y="323758"/>
            <a:ext cx="5407506" cy="19697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Праздник «День России» в группах </a:t>
            </a: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«Ягодки»</a:t>
            </a:r>
          </a:p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Цветочки», «</a:t>
            </a:r>
            <a:r>
              <a:rPr lang="ru-RU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Василёчки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»,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«Грибочки».</a:t>
            </a:r>
          </a:p>
          <a:p>
            <a:pPr marL="285750" indent="-285750">
              <a:buFontTx/>
              <a:buChar char="-"/>
            </a:pPr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BC9B8DE6-E44A-4AD9-AFBB-7E64A089A28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104" y="974570"/>
            <a:ext cx="3263746" cy="24478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F8EAD4DB-7E18-4CEE-8B11-F941EB611F4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4804" y="834043"/>
            <a:ext cx="3459942" cy="25949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25627B58-F0D0-4683-A260-7135B87C3C6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564" y="3746138"/>
            <a:ext cx="3528955" cy="27881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96DE9E46-F4A4-4258-A912-ACCB78F6D02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0978" y="3756045"/>
            <a:ext cx="3831457" cy="28735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E054B9C6-F90B-4196-B3D6-7825FC31888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6826" y="2692380"/>
            <a:ext cx="3263746" cy="24478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90712148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41DF2C36-1687-4F96-A0DF-7F115E8CE7F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2000"/>
                    </a14:imgEffect>
                    <a14:imgEffect>
                      <a14:saturation sat="84000"/>
                    </a14:imgEffect>
                    <a14:imgEffect>
                      <a14:brightnessContrast bright="-2000" contrast="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625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04D0D00E-822F-4D44-B9CB-976095FE694F}"/>
              </a:ext>
            </a:extLst>
          </p:cNvPr>
          <p:cNvSpPr txBox="1"/>
          <p:nvPr/>
        </p:nvSpPr>
        <p:spPr>
          <a:xfrm>
            <a:off x="431321" y="736189"/>
            <a:ext cx="11309230" cy="39395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b="1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22 июня  </a:t>
            </a:r>
            <a:r>
              <a:rPr lang="ru-RU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Д</a:t>
            </a:r>
            <a:r>
              <a:rPr lang="ru-RU" sz="2800" b="1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ень Памяти и </a:t>
            </a:r>
            <a:r>
              <a:rPr lang="ru-RU" sz="2800" b="1" i="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скорби…</a:t>
            </a:r>
            <a:endParaRPr lang="ru-RU" sz="2800" b="1" i="0" dirty="0"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800" b="1" i="0" dirty="0"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В</a:t>
            </a:r>
            <a:r>
              <a:rPr lang="ru-RU" sz="2200" b="0" i="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ся </a:t>
            </a:r>
            <a:r>
              <a:rPr lang="ru-RU" sz="2200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страна вспоминает о самой страшной дате в истории нашей страны. </a:t>
            </a:r>
            <a:r>
              <a:rPr lang="ru-RU" sz="2200" b="0" i="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sz="2200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всей стране в 12:15 на одну минуту жизнь замирает. </a:t>
            </a:r>
          </a:p>
          <a:p>
            <a:pPr algn="just"/>
            <a:r>
              <a:rPr lang="ru-RU" sz="2200" b="0" i="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	Люди </a:t>
            </a:r>
            <a:r>
              <a:rPr lang="ru-RU" sz="2200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склоняют головы и вспоминают родных и близких, переживших самую кровопролитную войну 20 века.</a:t>
            </a:r>
          </a:p>
          <a:p>
            <a:endParaRPr lang="ru-RU" sz="2200" b="0" i="0" dirty="0"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200" b="0" i="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	Все </a:t>
            </a:r>
            <a:r>
              <a:rPr lang="ru-RU" sz="2200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дети нашего сада присоединились и почтили минутой молчания всех воинов, погибших в боях за нашу Родину, кто отдал жизнь за мирное небо над головой.</a:t>
            </a:r>
          </a:p>
          <a:p>
            <a:endParaRPr lang="ru-RU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xmlns="" id="{CA6AC899-9776-4EAD-8B59-3A1A765BF5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29049" y="4664690"/>
            <a:ext cx="4533902" cy="144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t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Светом скорби и памяти нашей,</a:t>
            </a:r>
          </a:p>
          <a:p>
            <a:pPr marL="0" marR="0" lvl="0" indent="0" algn="ctr" defTabSz="914400" rtl="0" eaLnBrk="0" fontAlgn="t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 этот час, пусть в святой тишине,</a:t>
            </a:r>
          </a:p>
          <a:p>
            <a:pPr marL="0" marR="0" lvl="0" indent="0" algn="ctr" defTabSz="914400" rtl="0" eaLnBrk="0" fontAlgn="t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Имена озаряются павших</a:t>
            </a:r>
          </a:p>
          <a:p>
            <a:pPr marL="0" marR="0" lvl="0" indent="0" algn="ctr" defTabSz="914400" rtl="0" eaLnBrk="0" fontAlgn="t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 этой страшной священной войне</a:t>
            </a:r>
            <a:r>
              <a:rPr lang="ru-RU" altLang="ru-RU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kumimoji="0" lang="ru-RU" altLang="ru-RU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73966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1CB89865-B2D0-4556-B67F-867859CCCF8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8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2178B0F7-3D66-4BA6-B48D-38A28AF64F3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386" y="440871"/>
            <a:ext cx="4064000" cy="262889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58E6AD05-AB0B-47E9-A227-931449F93F3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6427" y="440872"/>
            <a:ext cx="3505200" cy="26289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8A6F1A0F-44A2-4A9A-A9C4-E9866E50D90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384" y="3788228"/>
            <a:ext cx="4064001" cy="26289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99884B6F-4ED2-494B-AC49-7B65758858E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4" r="8232"/>
          <a:stretch/>
        </p:blipFill>
        <p:spPr>
          <a:xfrm>
            <a:off x="4801364" y="3788228"/>
            <a:ext cx="2936085" cy="26289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8557545F-E7A6-4A7C-B117-B8AECECF61D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1364" y="865413"/>
            <a:ext cx="2936084" cy="22043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7CA5D0E2-0484-4AAE-B6F7-80541597AA7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6428" y="3788228"/>
            <a:ext cx="3505199" cy="26289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0638291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5C636B9D-EF70-44C9-AF2D-8FBD28D1DC3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110"/>
          <a:stretch/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0F0A2F27-816F-4714-85CF-598107627901}"/>
              </a:ext>
            </a:extLst>
          </p:cNvPr>
          <p:cNvSpPr txBox="1"/>
          <p:nvPr/>
        </p:nvSpPr>
        <p:spPr>
          <a:xfrm>
            <a:off x="2092258" y="204817"/>
            <a:ext cx="80074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sz="44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День</a:t>
            </a:r>
            <a:r>
              <a:rPr lang="ru-RU" sz="4400" b="1" i="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Дорожной </a:t>
            </a:r>
            <a:r>
              <a:rPr lang="ru-RU" sz="4400" b="1" i="0" dirty="0">
                <a:solidFill>
                  <a:srgbClr val="00CC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грамотности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BD1DB396-0CA1-465E-ADFB-1BA92164125A}"/>
              </a:ext>
            </a:extLst>
          </p:cNvPr>
          <p:cNvSpPr txBox="1"/>
          <p:nvPr/>
        </p:nvSpPr>
        <p:spPr>
          <a:xfrm>
            <a:off x="2631056" y="2283256"/>
            <a:ext cx="7374129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Вместе с героями- Вредителем, Незнайкой и </a:t>
            </a:r>
          </a:p>
          <a:p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Инспектором ГИБДД  дети искали ответы на вопросы:</a:t>
            </a:r>
          </a:p>
          <a:p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  Сколько цветов на светофоре?</a:t>
            </a:r>
          </a:p>
          <a:p>
            <a:pPr marL="285750" indent="-285750">
              <a:buFontTx/>
              <a:buChar char="-"/>
            </a:pPr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Как правильно переходить дорогу?</a:t>
            </a:r>
          </a:p>
          <a:p>
            <a:pPr marL="285750" indent="-285750">
              <a:buFontTx/>
              <a:buChar char="-"/>
            </a:pPr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Что означают дорожные знаки?</a:t>
            </a:r>
          </a:p>
          <a:p>
            <a:pPr marL="285750" indent="-285750">
              <a:buFontTx/>
              <a:buChar char="-"/>
            </a:pPr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Как нужно себя вести на дороге?</a:t>
            </a:r>
          </a:p>
          <a:p>
            <a:pPr marL="285750" indent="-285750">
              <a:buFontTx/>
              <a:buChar char="-"/>
            </a:pPr>
            <a:endParaRPr lang="ru-RU" sz="2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491323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3DB1D59F-968E-418D-8BEF-F06B09D599F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8000"/>
                    </a14:imgEffect>
                    <a14:imgEffect>
                      <a14:brightnessContrast contrast="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300" r="16315"/>
          <a:stretch/>
        </p:blipFill>
        <p:spPr>
          <a:xfrm>
            <a:off x="0" y="-17860"/>
            <a:ext cx="12192000" cy="6858000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59BB57F5-9B6A-4959-A609-C6163D33B6F9}"/>
              </a:ext>
            </a:extLst>
          </p:cNvPr>
          <p:cNvSpPr/>
          <p:nvPr/>
        </p:nvSpPr>
        <p:spPr>
          <a:xfrm>
            <a:off x="2449286" y="-18990"/>
            <a:ext cx="8049985" cy="2215991"/>
          </a:xfrm>
          <a:prstGeom prst="rect">
            <a:avLst/>
          </a:prstGeom>
          <a:solidFill>
            <a:schemeClr val="bg2">
              <a:lumMod val="1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0EC88285-0AA2-49A9-B7FA-5C516384A1E8}"/>
              </a:ext>
            </a:extLst>
          </p:cNvPr>
          <p:cNvSpPr txBox="1"/>
          <p:nvPr/>
        </p:nvSpPr>
        <p:spPr>
          <a:xfrm>
            <a:off x="1012371" y="-123671"/>
            <a:ext cx="10923814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800" b="1" dirty="0">
              <a:solidFill>
                <a:srgbClr val="002060"/>
              </a:solidFill>
              <a:latin typeface="Miama Nueva" panose="02000603000000000000" pitchFamily="2" charset="-52"/>
              <a:cs typeface="Times New Roman" panose="02020603050405020304" pitchFamily="18" charset="0"/>
            </a:endParaRPr>
          </a:p>
          <a:p>
            <a:pPr algn="ctr"/>
            <a:r>
              <a:rPr lang="ru-RU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«День Дорожной грамотности»</a:t>
            </a:r>
          </a:p>
          <a:p>
            <a:pPr algn="ctr"/>
            <a:endParaRPr lang="ru-RU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группах: «Фантазеры», «Знайки», «Затейники»,</a:t>
            </a:r>
          </a:p>
          <a:p>
            <a:pPr algn="ctr"/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«Непоседы», «Почемучки».</a:t>
            </a:r>
          </a:p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EA7B3773-FF20-4A83-A7A8-FB664B7FBB9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12" y="1905371"/>
            <a:ext cx="4309138" cy="29051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E8CC30BC-E210-442A-961A-9BC726595BD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9716" y="2092884"/>
            <a:ext cx="3869873" cy="259838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9FC9CBD9-AECA-4764-9F76-96C132DA06F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6367" y="4036223"/>
            <a:ext cx="4309139" cy="286603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23602121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675BB760-1B4C-42FF-B4D0-08F85DE0794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xmlns="" id="{E040FF66-7799-443A-A636-79347527D57D}"/>
              </a:ext>
            </a:extLst>
          </p:cNvPr>
          <p:cNvSpPr/>
          <p:nvPr/>
        </p:nvSpPr>
        <p:spPr>
          <a:xfrm>
            <a:off x="2909452" y="265783"/>
            <a:ext cx="6277135" cy="1969770"/>
          </a:xfrm>
          <a:prstGeom prst="rect">
            <a:avLst/>
          </a:prstGeom>
          <a:solidFill>
            <a:schemeClr val="bg1"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21FF3298-90F9-4197-A13C-9C740925CDBF}"/>
              </a:ext>
            </a:extLst>
          </p:cNvPr>
          <p:cNvSpPr txBox="1"/>
          <p:nvPr/>
        </p:nvSpPr>
        <p:spPr>
          <a:xfrm>
            <a:off x="3046640" y="249051"/>
            <a:ext cx="6098720" cy="19697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  <a:latin typeface="Miama Nueva" panose="02000603000000000000" pitchFamily="2" charset="-52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ru-RU" sz="2400" b="1" dirty="0">
                <a:solidFill>
                  <a:schemeClr val="accent5"/>
                </a:solidFill>
                <a:latin typeface="Miama Nueva" panose="02000603000000000000" pitchFamily="2" charset="-52"/>
                <a:cs typeface="Times New Roman" panose="02020603050405020304" pitchFamily="18" charset="0"/>
              </a:rPr>
              <a:t>«День Дорожной грамотности»</a:t>
            </a:r>
          </a:p>
          <a:p>
            <a:pPr algn="ctr"/>
            <a:r>
              <a:rPr lang="ru-RU" sz="2000" dirty="0">
                <a:latin typeface="Miama Nueva" panose="02000603000000000000" pitchFamily="2" charset="-52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группах: «Медвежата», «Ежата», «Лисята», «Бельчата», «Зайчата».</a:t>
            </a:r>
          </a:p>
          <a:p>
            <a:pPr algn="ctr"/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50DEE02B-90BD-4AB8-A683-63044378821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32"/>
          <a:stretch/>
        </p:blipFill>
        <p:spPr>
          <a:xfrm>
            <a:off x="8985551" y="1696891"/>
            <a:ext cx="3085495" cy="48953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5CE210F2-E482-45A4-8C5D-154393EC7C2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718" y="3524848"/>
            <a:ext cx="2804731" cy="30841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B07B4CA4-7CAA-4C15-943E-C77807BB653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719" y="249051"/>
            <a:ext cx="2804730" cy="30680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79CCF28E-1CD7-43A4-9E2E-3C4CAB85AE7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2293" y="2875858"/>
            <a:ext cx="4467414" cy="37163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88941064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82705D0C-B4FC-4855-86B9-63D897D81DA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9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6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xmlns="" id="{C47CDCB6-9602-4C72-A275-CDB013FDEC9D}"/>
              </a:ext>
            </a:extLst>
          </p:cNvPr>
          <p:cNvSpPr/>
          <p:nvPr/>
        </p:nvSpPr>
        <p:spPr>
          <a:xfrm>
            <a:off x="0" y="1528996"/>
            <a:ext cx="12192000" cy="3612629"/>
          </a:xfrm>
          <a:prstGeom prst="rect">
            <a:avLst/>
          </a:prstGeom>
          <a:solidFill>
            <a:schemeClr val="bg1">
              <a:lumMod val="95000"/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C1C23A26-F0DE-4AA1-B208-2AF6CF4843CB}"/>
              </a:ext>
            </a:extLst>
          </p:cNvPr>
          <p:cNvSpPr txBox="1"/>
          <p:nvPr/>
        </p:nvSpPr>
        <p:spPr>
          <a:xfrm>
            <a:off x="1365664" y="1783831"/>
            <a:ext cx="9460669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Ежегодно 23 июня во всем мире отмечается Международный Олимпийский день в память о возрождении олимпийского движения в его современном виде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 </a:t>
            </a:r>
            <a:r>
              <a:rPr lang="ru-RU" sz="24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июня </a:t>
            </a:r>
            <a:r>
              <a:rPr lang="ru-RU" sz="2400" b="1" i="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– День</a:t>
            </a:r>
            <a:r>
              <a:rPr lang="ru-RU" sz="24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когда мы вспоминаем историю возникновения Олимпийских игр, традиции и правила поведения во время спортивных соревнований. </a:t>
            </a:r>
          </a:p>
          <a:p>
            <a:pPr algn="ctr"/>
            <a:endParaRPr lang="ru-RU" sz="2400" b="1" dirty="0">
              <a:solidFill>
                <a:srgbClr val="26262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Главная цель этого мероприятия </a:t>
            </a:r>
            <a:r>
              <a:rPr lang="ru-RU" sz="2400" b="1" dirty="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— продвижение олимпийских ценностей и идеалов, популяризация олимпийского движения и спорта вообще, привлечение людей к регулярным занятиям физкультурой, спортом и к здоровому образу жизни.</a:t>
            </a:r>
            <a:endParaRPr lang="ru-RU" sz="2400" b="1" i="0" dirty="0">
              <a:solidFill>
                <a:srgbClr val="222222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A14D4F89-6CDE-4855-A9A4-06AE5783FCF3}"/>
              </a:ext>
            </a:extLst>
          </p:cNvPr>
          <p:cNvSpPr txBox="1"/>
          <p:nvPr/>
        </p:nvSpPr>
        <p:spPr>
          <a:xfrm>
            <a:off x="1701206" y="479526"/>
            <a:ext cx="878958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4000" b="1" i="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Международный </a:t>
            </a:r>
            <a:r>
              <a:rPr lang="ru-RU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sz="4000" b="1" i="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лимпийский день</a:t>
            </a:r>
            <a:endParaRPr lang="ru-RU" sz="4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807367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7505725A-BA2B-4594-A6BB-8A07F9F49D6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7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26AB9991-72D5-4372-B0D5-635670D0F540}"/>
              </a:ext>
            </a:extLst>
          </p:cNvPr>
          <p:cNvSpPr txBox="1"/>
          <p:nvPr/>
        </p:nvSpPr>
        <p:spPr>
          <a:xfrm>
            <a:off x="2854817" y="542111"/>
            <a:ext cx="75316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праздник «Олимпийских спортивных игр» дети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нашего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детского сада играли в спортивные игры</a:t>
            </a:r>
            <a:endParaRPr lang="ru-RU" sz="2000" b="1" i="0" dirty="0">
              <a:solidFill>
                <a:srgbClr val="262626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752CDD31-537B-48AD-8446-47C86DDDD91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8755" y="1898329"/>
            <a:ext cx="3767842" cy="21765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55803D01-FD59-49D1-A053-C1EEAB4DD0F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5563" y="1829045"/>
            <a:ext cx="3941905" cy="22173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6CF44FDE-C6E1-4BFF-8D6D-F89DC052BE0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3733" y="4224640"/>
            <a:ext cx="4313845" cy="24265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6EB0C19B-F8BB-4CEA-B57B-AF55E2F955AE}"/>
              </a:ext>
            </a:extLst>
          </p:cNvPr>
          <p:cNvSpPr txBox="1"/>
          <p:nvPr/>
        </p:nvSpPr>
        <p:spPr>
          <a:xfrm>
            <a:off x="5548689" y="2537596"/>
            <a:ext cx="24118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Группа «Бельчата»</a:t>
            </a:r>
          </a:p>
        </p:txBody>
      </p:sp>
    </p:spTree>
    <p:extLst>
      <p:ext uri="{BB962C8B-B14F-4D97-AF65-F5344CB8AC3E}">
        <p14:creationId xmlns:p14="http://schemas.microsoft.com/office/powerpoint/2010/main" val="175663877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8805C172-780C-4C48-B86E-FC3665AD623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60" t="3379" r="4839" b="803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058A041D-CB33-4773-9C19-91BC8A10F097}"/>
              </a:ext>
            </a:extLst>
          </p:cNvPr>
          <p:cNvSpPr txBox="1"/>
          <p:nvPr/>
        </p:nvSpPr>
        <p:spPr>
          <a:xfrm>
            <a:off x="4171097" y="866386"/>
            <a:ext cx="718017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solidFill>
                  <a:schemeClr val="accent6">
                    <a:lumMod val="50000"/>
                  </a:schemeClr>
                </a:solidFill>
                <a:latin typeface="Miama Nueva" panose="02000603000000000000" pitchFamily="2" charset="-52"/>
              </a:rPr>
              <a:t>День театрализованной сказки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10888AD-C947-4369-95C8-1037CE563682}"/>
              </a:ext>
            </a:extLst>
          </p:cNvPr>
          <p:cNvSpPr txBox="1"/>
          <p:nvPr/>
        </p:nvSpPr>
        <p:spPr>
          <a:xfrm>
            <a:off x="3355675" y="1661548"/>
            <a:ext cx="8160589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День театрализованной сказки юные артисты </a:t>
            </a: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продемонстрировали 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свои артистические способности.</a:t>
            </a:r>
          </a:p>
          <a:p>
            <a:r>
              <a:rPr lang="ru-RU" sz="200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Театр творит чудеса: 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0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веселит</a:t>
            </a:r>
            <a:r>
              <a:rPr lang="ru-RU" sz="2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обучает;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0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развивает </a:t>
            </a:r>
            <a:r>
              <a:rPr lang="ru-RU" sz="2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творческие способности дошкольников;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0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способствует </a:t>
            </a:r>
            <a:r>
              <a:rPr lang="ru-RU" sz="2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эмоциональному раскрытию;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0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развивает </a:t>
            </a:r>
            <a:r>
              <a:rPr lang="ru-RU" sz="2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речь, ораторские способности детей;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0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придаёт </a:t>
            </a:r>
            <a:r>
              <a:rPr lang="ru-RU" sz="2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уверенность в себе; 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0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помогает </a:t>
            </a:r>
            <a:r>
              <a:rPr lang="ru-RU" sz="2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приобрести навык публичных </a:t>
            </a:r>
            <a:r>
              <a:rPr lang="ru-RU" sz="20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выступлений.</a:t>
            </a:r>
            <a:endParaRPr lang="ru-RU" sz="2000" b="0" i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b="0" i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90407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FC5AF01E-27E5-4907-88C2-C1E75A76A70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04" t="12335" b="1167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C284434D-9F54-4A1E-A725-C19617716BBC}"/>
              </a:ext>
            </a:extLst>
          </p:cNvPr>
          <p:cNvSpPr txBox="1"/>
          <p:nvPr/>
        </p:nvSpPr>
        <p:spPr>
          <a:xfrm>
            <a:off x="1800662" y="213653"/>
            <a:ext cx="8590685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прекрасный и долгожданный детьми праздник в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наш детский сад 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пришли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поздравить детей с праздником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замечательные герои -  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3200" b="1" dirty="0">
                <a:solidFill>
                  <a:srgbClr val="FF0000"/>
                </a:solidFill>
                <a:latin typeface="Miama Nueva" panose="02000603000000000000" pitchFamily="2" charset="-52"/>
                <a:ea typeface="Pecita" panose="03050502000000000000" pitchFamily="66" charset="2"/>
                <a:cs typeface="Pecita" panose="03050502000000000000" pitchFamily="66" charset="2"/>
              </a:rPr>
              <a:t>Карлсон и Фрекен </a:t>
            </a:r>
            <a:r>
              <a:rPr lang="ru-RU" sz="3200" b="1" dirty="0" smtClean="0">
                <a:solidFill>
                  <a:srgbClr val="FF0000"/>
                </a:solidFill>
                <a:latin typeface="Miama Nueva" panose="02000603000000000000" pitchFamily="2" charset="-52"/>
                <a:ea typeface="Pecita" panose="03050502000000000000" pitchFamily="66" charset="2"/>
                <a:cs typeface="Pecita" panose="03050502000000000000" pitchFamily="66" charset="2"/>
              </a:rPr>
              <a:t>Бок</a:t>
            </a:r>
            <a:endParaRPr lang="ru-RU" sz="3200" b="1" dirty="0">
              <a:solidFill>
                <a:srgbClr val="FF0000"/>
              </a:solidFill>
              <a:latin typeface="Miama Nueva" panose="02000603000000000000" pitchFamily="2" charset="-52"/>
              <a:ea typeface="Pecita" panose="03050502000000000000" pitchFamily="66" charset="2"/>
              <a:cs typeface="Pecita" panose="03050502000000000000" pitchFamily="66" charset="2"/>
            </a:endParaRPr>
          </a:p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Они играли с детьми в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подвижные игры,</a:t>
            </a:r>
          </a:p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пели песни, читали стихотворения, отгадывали загадки и получали подарки</a:t>
            </a:r>
            <a:r>
              <a:rPr lang="ru-RU" sz="2000" dirty="0"/>
              <a:t>!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DBE97E84-92A8-4FE7-9EF2-DA73CF6F2A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5873" y="3382556"/>
            <a:ext cx="5333250" cy="28316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19950512-86A1-4D90-A250-0287FC43E5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748" y="2050981"/>
            <a:ext cx="5027046" cy="44777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FB720092-C5DE-47FB-995A-3EFA291A1805}"/>
              </a:ext>
            </a:extLst>
          </p:cNvPr>
          <p:cNvSpPr txBox="1"/>
          <p:nvPr/>
        </p:nvSpPr>
        <p:spPr>
          <a:xfrm>
            <a:off x="6595873" y="2198214"/>
            <a:ext cx="455980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Группы</a:t>
            </a:r>
            <a:r>
              <a:rPr lang="ru-RU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«</a:t>
            </a:r>
            <a:r>
              <a:rPr lang="ru-RU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Фантазеры», «Знайки», «</a:t>
            </a:r>
            <a:r>
              <a:rPr lang="ru-RU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Затейники</a:t>
            </a:r>
            <a:r>
              <a:rPr lang="ru-RU" sz="2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»,«</a:t>
            </a:r>
            <a:r>
              <a:rPr lang="ru-RU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Непоседы</a:t>
            </a:r>
            <a:r>
              <a:rPr lang="ru-RU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», «Почемучки».</a:t>
            </a:r>
          </a:p>
        </p:txBody>
      </p:sp>
    </p:spTree>
    <p:extLst>
      <p:ext uri="{BB962C8B-B14F-4D97-AF65-F5344CB8AC3E}">
        <p14:creationId xmlns:p14="http://schemas.microsoft.com/office/powerpoint/2010/main" val="243888461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E179C729-0F9B-4773-8AC2-3F7C7BC46CC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6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B00E275D-CE52-451B-AF40-6CDF1F5846C8}"/>
              </a:ext>
            </a:extLst>
          </p:cNvPr>
          <p:cNvSpPr txBox="1"/>
          <p:nvPr/>
        </p:nvSpPr>
        <p:spPr>
          <a:xfrm>
            <a:off x="3305676" y="589399"/>
            <a:ext cx="60935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FF0066"/>
                </a:solidFill>
                <a:latin typeface="Miama Nueva" panose="02000603000000000000" pitchFamily="2" charset="-52"/>
                <a:cs typeface="Times New Roman" panose="02020603050405020304" pitchFamily="18" charset="0"/>
              </a:rPr>
              <a:t>Сказка «Теремок»</a:t>
            </a:r>
          </a:p>
          <a:p>
            <a:pPr algn="ctr"/>
            <a:r>
              <a:rPr lang="ru-RU" sz="2800" b="1" dirty="0">
                <a:solidFill>
                  <a:srgbClr val="FF0066"/>
                </a:solidFill>
                <a:latin typeface="Miama Nueva" panose="02000603000000000000" pitchFamily="2" charset="-52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28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группах:</a:t>
            </a:r>
          </a:p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«Фантазеры», «Знайки», «Затейники»,</a:t>
            </a:r>
          </a:p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«Непоседы», «Почемучки».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B520BE9C-0591-4BF8-A7F5-B26D12CB199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414" y="772658"/>
            <a:ext cx="3082241" cy="23116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C003CDD5-F15C-4CE1-A230-C6D3419CECB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7273" y="2661296"/>
            <a:ext cx="5237453" cy="39280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681B500D-CC01-4E6C-8F0F-81EE6BA031B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2500" y="772658"/>
            <a:ext cx="2832086" cy="212406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6798B721-F52D-4AB8-902C-4224C2D4B13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195"/>
          <a:stretch/>
        </p:blipFill>
        <p:spPr>
          <a:xfrm>
            <a:off x="9102500" y="3839585"/>
            <a:ext cx="2905072" cy="27498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78509357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DB21D11B-2DEB-46A5-BC4E-EAAC06F623A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893" t="11252"/>
          <a:stretch/>
        </p:blipFill>
        <p:spPr>
          <a:xfrm>
            <a:off x="32513" y="0"/>
            <a:ext cx="12159487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BED06E7C-B4CF-4DC1-906C-819C79EE4073}"/>
              </a:ext>
            </a:extLst>
          </p:cNvPr>
          <p:cNvSpPr txBox="1"/>
          <p:nvPr/>
        </p:nvSpPr>
        <p:spPr>
          <a:xfrm>
            <a:off x="3049250" y="317699"/>
            <a:ext cx="609350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FF0066"/>
                </a:solidFill>
                <a:latin typeface="Miama Nueva" panose="02000603000000000000" pitchFamily="2" charset="-52"/>
                <a:cs typeface="Times New Roman" panose="02020603050405020304" pitchFamily="18" charset="0"/>
              </a:rPr>
              <a:t>Сказка «Репка»</a:t>
            </a:r>
          </a:p>
          <a:p>
            <a:pPr algn="ctr"/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группах :</a:t>
            </a:r>
          </a:p>
          <a:p>
            <a:pPr algn="ctr"/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«Медвежата», «Ежата», «Лисята», «Бельчата», «Зайчата».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2A21995B-6DD3-45D7-9A5A-D9EC17904F6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0799" y="3755035"/>
            <a:ext cx="3687580" cy="276568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A633BDCD-DBF4-4601-989E-9B55E098534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2138" y="1712616"/>
            <a:ext cx="3467724" cy="462363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AA364455-5AAD-4CF2-B38A-812DE513FEA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070" y="1311982"/>
            <a:ext cx="3030620" cy="227296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0DCA785C-04B5-461E-B132-715C4CA4D44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621" y="3755035"/>
            <a:ext cx="3467724" cy="260079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2AB65588-7BA7-4082-B75E-BB600B54E74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2423" y="457874"/>
            <a:ext cx="2240404" cy="298720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31166652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60EF1ED1-A6D3-4A72-8E75-92D2AC3E4D8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9" t="8046" r="14101"/>
          <a:stretch/>
        </p:blipFill>
        <p:spPr>
          <a:xfrm>
            <a:off x="1" y="0"/>
            <a:ext cx="12192000" cy="685800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0AFE0285-7342-4641-971C-3BD2CAC2551E}"/>
              </a:ext>
            </a:extLst>
          </p:cNvPr>
          <p:cNvSpPr txBox="1"/>
          <p:nvPr/>
        </p:nvSpPr>
        <p:spPr>
          <a:xfrm>
            <a:off x="3109211" y="931665"/>
            <a:ext cx="6093500" cy="16619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atin typeface="Miama Nueva" panose="02000603000000000000" pitchFamily="2" charset="-52"/>
                <a:cs typeface="Times New Roman" panose="02020603050405020304" pitchFamily="18" charset="0"/>
              </a:rPr>
              <a:t>Сказка «Теремок»</a:t>
            </a:r>
          </a:p>
          <a:p>
            <a:pPr algn="ctr"/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группах:</a:t>
            </a:r>
          </a:p>
          <a:p>
            <a:pPr marL="285750" indent="-285750" algn="ctr">
              <a:buFontTx/>
              <a:buChar char="-"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«Цветочки-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Василёчки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marL="285750" indent="-285750" algn="ctr">
              <a:buFontTx/>
              <a:buChar char="-"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«Грибочки»</a:t>
            </a:r>
          </a:p>
          <a:p>
            <a:pPr marL="285750" indent="-285750" algn="ctr">
              <a:buFontTx/>
              <a:buChar char="-"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«Ягодки»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422155DE-FF4C-4978-8A98-BEA73299A98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769" y="510604"/>
            <a:ext cx="3496535" cy="26224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E50D0EC5-DB15-4BEA-B416-E4E3F611DD7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2414" y="3267239"/>
            <a:ext cx="4398283" cy="32987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D46890C5-F542-4F3D-A89E-E63F2DC8AFE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0697" y="487610"/>
            <a:ext cx="3496534" cy="2622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55718555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BF49D5C5-5CDE-4D3B-AEFA-9B74DAD27B7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4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78" y="-164892"/>
            <a:ext cx="12192000" cy="7022892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2BC1FF64-4A40-4694-BE8B-7BFC8DD17676}"/>
              </a:ext>
            </a:extLst>
          </p:cNvPr>
          <p:cNvSpPr/>
          <p:nvPr/>
        </p:nvSpPr>
        <p:spPr>
          <a:xfrm>
            <a:off x="0" y="1873771"/>
            <a:ext cx="12192000" cy="26832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dirty="0">
                <a:solidFill>
                  <a:srgbClr val="FF0000"/>
                </a:solidFill>
                <a:latin typeface="Miama Nueva" panose="02000603000000000000" pitchFamily="2" charset="-52"/>
                <a:cs typeface="Times New Roman" panose="02020603050405020304" pitchFamily="18" charset="0"/>
              </a:rPr>
              <a:t>Спасибо за Внимание!</a:t>
            </a:r>
            <a:endParaRPr lang="ru-RU" sz="4800" dirty="0">
              <a:solidFill>
                <a:srgbClr val="FF0000"/>
              </a:solidFill>
              <a:latin typeface="Miama Nueva" panose="02000603000000000000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7777669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C0433500-DAC5-4558-846B-F68EC1B73A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51" y="0"/>
            <a:ext cx="12192000" cy="6952355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AA64DAAC-A688-45CF-8856-A1D65C3BA1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9846" y="3673062"/>
            <a:ext cx="2464340" cy="3061334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7D7CD987-4DCB-4EF1-9D0D-E22D553067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20690" y="1377357"/>
            <a:ext cx="3022651" cy="233412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ACD57A7E-5E15-48D1-B985-72545A0CFBF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5138" y="3632471"/>
            <a:ext cx="3887449" cy="29155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6AA14D66-2DBB-426E-9EA3-86E0D048D64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793" y="1572425"/>
            <a:ext cx="2965552" cy="39540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0A757D20-70A5-45FE-A1E2-9A17DB77F77B}"/>
              </a:ext>
            </a:extLst>
          </p:cNvPr>
          <p:cNvSpPr txBox="1"/>
          <p:nvPr/>
        </p:nvSpPr>
        <p:spPr>
          <a:xfrm>
            <a:off x="3814586" y="3150988"/>
            <a:ext cx="39380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Праздник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День защиты детей»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группах:</a:t>
            </a:r>
          </a:p>
          <a:p>
            <a:pPr algn="ctr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«Медвежата», «Ежата», «Лисята», «Бельчата», «Зайчата»</a:t>
            </a:r>
          </a:p>
        </p:txBody>
      </p:sp>
      <p:sp>
        <p:nvSpPr>
          <p:cNvPr id="14" name="Rectangle 4"/>
          <p:cNvSpPr>
            <a:spLocks noChangeArrowheads="1"/>
          </p:cNvSpPr>
          <p:nvPr/>
        </p:nvSpPr>
        <p:spPr bwMode="auto">
          <a:xfrm>
            <a:off x="3719231" y="721647"/>
            <a:ext cx="4795039" cy="2062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000" b="0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Roboto"/>
              </a:rPr>
              <a:t>﻿﻿</a:t>
            </a:r>
            <a:r>
              <a:rPr kumimoji="0" lang="ru-RU" altLang="ru-RU" sz="1600" b="0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Пусть у каждого ребёнка будет детство.</a:t>
            </a:r>
            <a:endParaRPr kumimoji="0" lang="ru-RU" altLang="ru-RU" sz="1600" b="0" i="1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600" b="0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Будет дом, счастливая семья.</a:t>
            </a:r>
            <a:endParaRPr kumimoji="0" lang="ru-RU" altLang="ru-RU" sz="1600" b="0" i="1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600" b="0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 оставьте каждому в наследство</a:t>
            </a:r>
            <a:endParaRPr kumimoji="0" lang="ru-RU" altLang="ru-RU" sz="1600" b="0" i="1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600" b="0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Клад заботы и внимания, не тая.</a:t>
            </a:r>
            <a:endParaRPr kumimoji="0" lang="ru-RU" altLang="ru-RU" sz="1600" b="0" i="1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600" b="0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Пусть звучит почаще детский смех</a:t>
            </a:r>
            <a:endParaRPr kumimoji="0" lang="ru-RU" altLang="ru-RU" sz="1600" b="0" i="1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600" b="0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Будет больше радостных затей.</a:t>
            </a:r>
            <a:endParaRPr kumimoji="0" lang="ru-RU" altLang="ru-RU" sz="1600" b="0" i="1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600" b="0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Мы сегодня поздравляем всех</a:t>
            </a:r>
            <a:endParaRPr kumimoji="0" lang="ru-RU" altLang="ru-RU" sz="1600" b="0" i="1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600" b="0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 Днём защиты дорогих детей!</a:t>
            </a:r>
            <a:endParaRPr kumimoji="0" lang="ru-RU" altLang="ru-RU" sz="1600" b="0" i="1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1121938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E83E9D37-5150-4307-BBA2-0392E46750D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9" t="5179" r="5223" b="538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27272614-D0B1-46D0-B776-6CD8C7012F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2595" y="132328"/>
            <a:ext cx="2164268" cy="28105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5E9410F9-FE7C-45DD-B856-026511A397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68734" y="2282746"/>
            <a:ext cx="4798006" cy="369647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7A36B78F-DF74-4F01-B84F-5DDBF83759A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369" y="3295334"/>
            <a:ext cx="2107996" cy="28106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8524DAD0-2E38-4D52-8B5A-B80841CC6FC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3228" y="1587854"/>
            <a:ext cx="2707954" cy="36106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5218E23B-E6F3-44EC-8170-0CD4CBF62CE6}"/>
              </a:ext>
            </a:extLst>
          </p:cNvPr>
          <p:cNvSpPr txBox="1"/>
          <p:nvPr/>
        </p:nvSpPr>
        <p:spPr>
          <a:xfrm>
            <a:off x="3122763" y="623205"/>
            <a:ext cx="6251806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rgbClr val="FF0000"/>
                </a:solidFill>
                <a:latin typeface="Miama Nueva" panose="02000603000000000000" pitchFamily="2" charset="-52"/>
                <a:ea typeface="Pecita" panose="03050502000000000000" pitchFamily="66" charset="2"/>
                <a:cs typeface="Pecita" panose="03050502000000000000" pitchFamily="66" charset="2"/>
              </a:rPr>
              <a:t>«День защиты детей» </a:t>
            </a:r>
          </a:p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в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группах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«Цветочки», «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Василёчки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»,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Грибочки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»,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«Ягодки»</a:t>
            </a:r>
          </a:p>
        </p:txBody>
      </p:sp>
    </p:spTree>
    <p:extLst>
      <p:ext uri="{BB962C8B-B14F-4D97-AF65-F5344CB8AC3E}">
        <p14:creationId xmlns:p14="http://schemas.microsoft.com/office/powerpoint/2010/main" val="36190289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98850F64-FBB8-44D9-BA27-E8B17858570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33" b="320"/>
          <a:stretch/>
        </p:blipFill>
        <p:spPr>
          <a:xfrm>
            <a:off x="0" y="0"/>
            <a:ext cx="12192000" cy="698541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529699EA-FC87-4228-A932-38FE868A2826}"/>
              </a:ext>
            </a:extLst>
          </p:cNvPr>
          <p:cNvSpPr txBox="1"/>
          <p:nvPr/>
        </p:nvSpPr>
        <p:spPr>
          <a:xfrm>
            <a:off x="2140295" y="550155"/>
            <a:ext cx="81764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Pecita" panose="03050502000000000000" pitchFamily="66" charset="2"/>
                <a:cs typeface="Times New Roman" panose="02020603050405020304" pitchFamily="18" charset="0"/>
              </a:rPr>
              <a:t>«Дети против терроризма!»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8DA10300-60CB-4927-8199-62B07ECD78AD}"/>
              </a:ext>
            </a:extLst>
          </p:cNvPr>
          <p:cNvSpPr txBox="1"/>
          <p:nvPr/>
        </p:nvSpPr>
        <p:spPr>
          <a:xfrm>
            <a:off x="464024" y="1630016"/>
            <a:ext cx="1134129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день борьбы с терроризмом, в каждой группе нашего детского сада,  были проведены беседы с детьми по данной теме.</a:t>
            </a:r>
            <a:r>
              <a:rPr lang="ru-RU" sz="2000" b="1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000" b="1" i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Цель: формирование у детей дошкольного возраста основ противодействия терроризму, выполнения правил поведения, обеспечивающих сохранность их жизни и здоровья в современных условиях и алгоритма действий в чрезвычайных </a:t>
            </a:r>
            <a:r>
              <a:rPr lang="ru-RU" sz="2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ситуациях.</a:t>
            </a:r>
            <a:endParaRPr lang="ru-RU" sz="20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                                                                                                                                   В </a:t>
            </a:r>
            <a:r>
              <a:rPr lang="ru-RU" sz="20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рамках мероприятия с </a:t>
            </a:r>
            <a:r>
              <a:rPr lang="ru-RU" sz="2000" b="1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детьми </a:t>
            </a:r>
            <a:r>
              <a:rPr lang="ru-RU" sz="20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проводились беседы, чтобы </a:t>
            </a:r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сф</a:t>
            </a:r>
            <a:r>
              <a:rPr lang="ru-RU" sz="20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ормировать </a:t>
            </a:r>
          </a:p>
          <a:p>
            <a:pPr algn="ctr"/>
            <a:r>
              <a:rPr lang="ru-RU" sz="20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представление о мерах предосторожности и возможных последствиях их нарушения, </a:t>
            </a:r>
          </a:p>
          <a:p>
            <a:pPr algn="ctr"/>
            <a:r>
              <a:rPr lang="ru-RU" sz="20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 способах защиты от террористов,</a:t>
            </a:r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пробуждение в детях интереса к навыкам безопасного стиля </a:t>
            </a:r>
            <a:r>
              <a:rPr lang="ru-RU" sz="2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жизни.</a:t>
            </a:r>
            <a:endParaRPr lang="ru-RU" sz="2000" b="1" i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66642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0F471678-265B-4415-82AC-DF426E82B0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538"/>
            <a:ext cx="12192000" cy="686153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81A59757-7A48-494B-8A9B-AF998BCD87E7}"/>
              </a:ext>
            </a:extLst>
          </p:cNvPr>
          <p:cNvSpPr txBox="1"/>
          <p:nvPr/>
        </p:nvSpPr>
        <p:spPr>
          <a:xfrm>
            <a:off x="1214030" y="400610"/>
            <a:ext cx="609600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группе «Грибочки»:</a:t>
            </a:r>
          </a:p>
          <a:p>
            <a:pPr algn="ctr"/>
            <a:endParaRPr lang="ru-RU" sz="3200" b="1" dirty="0">
              <a:solidFill>
                <a:srgbClr val="FF0066"/>
              </a:solidFill>
              <a:latin typeface="Miama Nueva" panose="02000603000000000000" pitchFamily="2" charset="-52"/>
              <a:cs typeface="Times New Roman" panose="02020603050405020304" pitchFamily="18" charset="0"/>
            </a:endParaRPr>
          </a:p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 посмотрели презентацию на тему: </a:t>
            </a:r>
          </a:p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«Нет Терроризму!»;</a:t>
            </a:r>
          </a:p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с детьми провели беседу; </a:t>
            </a:r>
          </a:p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нарисовали рисунки.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1C561213-A18B-4489-8548-24EC57FD79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9163" y="2680040"/>
            <a:ext cx="3620318" cy="277777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0B83B3FC-3E71-4682-9B65-131780C7D07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0579" y="3457970"/>
            <a:ext cx="4017770" cy="30133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71EC0ADF-9E2F-4B39-B2C9-08B636048E9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0579" y="289958"/>
            <a:ext cx="4017770" cy="27777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4386281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352518B7-9EF0-41CF-B43B-2BCCFCAF36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DB65DED9-FA16-44A0-BB62-55322BC4AFB2}"/>
              </a:ext>
            </a:extLst>
          </p:cNvPr>
          <p:cNvSpPr txBox="1"/>
          <p:nvPr/>
        </p:nvSpPr>
        <p:spPr>
          <a:xfrm>
            <a:off x="1082289" y="399485"/>
            <a:ext cx="6093500" cy="15081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b="1" i="0" dirty="0">
                <a:solidFill>
                  <a:srgbClr val="FF0066"/>
                </a:solidFill>
                <a:effectLst/>
                <a:latin typeface="Times New Roman" panose="02020603050405020304" pitchFamily="18" charset="0"/>
                <a:ea typeface="Pecita" panose="03050502000000000000" pitchFamily="66" charset="2"/>
                <a:cs typeface="Times New Roman" panose="02020603050405020304" pitchFamily="18" charset="0"/>
              </a:rPr>
              <a:t>В группе «Затейники» </a:t>
            </a:r>
          </a:p>
          <a:p>
            <a:r>
              <a:rPr lang="ru-RU" sz="2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Провели беседу с детьми об основных правилах личной безопасности, безопасном поведении на улице и в общественных местах.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18C4D920-68FF-4A43-8D97-39D0002929D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8940" y="2614852"/>
            <a:ext cx="4062334" cy="30467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7BDFC7DC-6CFC-4488-893D-2B7BD979DA2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0728" y="2356271"/>
            <a:ext cx="4407108" cy="33053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4648884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89E5FB8A-B575-4F79-8720-93C0306BA8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3890C5AF-F15F-44E4-B126-8AAF5836D4CE}"/>
              </a:ext>
            </a:extLst>
          </p:cNvPr>
          <p:cNvSpPr txBox="1"/>
          <p:nvPr/>
        </p:nvSpPr>
        <p:spPr>
          <a:xfrm>
            <a:off x="120770" y="341104"/>
            <a:ext cx="9862805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i="0" dirty="0">
                <a:solidFill>
                  <a:srgbClr val="FF0066"/>
                </a:solidFill>
                <a:effectLst/>
                <a:latin typeface="Times New Roman" panose="02020603050405020304" pitchFamily="18" charset="0"/>
                <a:ea typeface="Pecita" panose="03050502000000000000" pitchFamily="66" charset="2"/>
                <a:cs typeface="Times New Roman" panose="02020603050405020304" pitchFamily="18" charset="0"/>
              </a:rPr>
              <a:t>В группе «Жемчужинки»</a:t>
            </a:r>
          </a:p>
          <a:p>
            <a:pPr algn="just"/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В</a:t>
            </a:r>
            <a:r>
              <a:rPr lang="ru-RU" sz="20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рамках мероприятия «Нет </a:t>
            </a:r>
            <a:r>
              <a:rPr lang="ru-RU" sz="20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терроризму!», </a:t>
            </a:r>
            <a:r>
              <a:rPr lang="ru-RU" sz="2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детям объясняли серьезное значение последствий неправильных </a:t>
            </a:r>
            <a:r>
              <a:rPr lang="ru-RU" sz="20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поступков, </a:t>
            </a:r>
            <a:r>
              <a:rPr lang="ru-RU" sz="2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на примере сказочных героев, 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учили</a:t>
            </a:r>
            <a:r>
              <a:rPr lang="ru-RU" sz="2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детей правилам безопасности, воспитывали у детей ответственность </a:t>
            </a:r>
            <a:r>
              <a:rPr lang="ru-RU" sz="20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за </a:t>
            </a:r>
            <a:r>
              <a:rPr lang="ru-RU" sz="2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свою безопасность, объясняя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что</a:t>
            </a:r>
            <a:r>
              <a:rPr lang="ru-RU" sz="2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соблюдения правил сохранит их жизнь и здоровье.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6D7F13B7-7AE9-4814-90FF-D8D9768360F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5404" y="2805865"/>
            <a:ext cx="3412860" cy="25623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EC49C70C-5256-46EC-A830-DBABD65D69C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217" y="2622854"/>
            <a:ext cx="2277022" cy="33550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F7F4FCEB-6B6B-48FE-B69D-2E49D0FA606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4179" y="2622855"/>
            <a:ext cx="2519396" cy="3355052"/>
          </a:xfrm>
          <a:prstGeom prst="rect">
            <a:avLst/>
          </a:prstGeom>
          <a:solidFill>
            <a:srgbClr val="FDDDC6"/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30746534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1087</TotalTime>
  <Words>1117</Words>
  <Application>Microsoft Office PowerPoint</Application>
  <PresentationFormat>Широкоэкранный</PresentationFormat>
  <Paragraphs>146</Paragraphs>
  <Slides>33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42" baseType="lpstr">
      <vt:lpstr>Pecita</vt:lpstr>
      <vt:lpstr>Arial</vt:lpstr>
      <vt:lpstr>Calibri</vt:lpstr>
      <vt:lpstr>Calibri Light</vt:lpstr>
      <vt:lpstr>Miama Nueva</vt:lpstr>
      <vt:lpstr>Roboto</vt:lpstr>
      <vt:lpstr>Times New Roman</vt:lpstr>
      <vt:lpstr>Wingdings</vt:lpstr>
      <vt:lpstr>Тема Office</vt:lpstr>
      <vt:lpstr>Итоговая презентация мероприятий за  июнь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Итоговая презентация  по мероприятиям за июнь</dc:title>
  <dc:creator>Бухгалтерия</dc:creator>
  <cp:lastModifiedBy>Виолетта Мицык</cp:lastModifiedBy>
  <cp:revision>25</cp:revision>
  <dcterms:created xsi:type="dcterms:W3CDTF">2023-06-29T12:02:05Z</dcterms:created>
  <dcterms:modified xsi:type="dcterms:W3CDTF">2023-07-04T13:30:53Z</dcterms:modified>
</cp:coreProperties>
</file>